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4"/>
    <p:restoredTop sz="95537"/>
  </p:normalViewPr>
  <p:slideViewPr>
    <p:cSldViewPr snapToGrid="0" snapToObjects="1">
      <p:cViewPr varScale="1">
        <p:scale>
          <a:sx n="85" d="100"/>
          <a:sy n="85" d="100"/>
        </p:scale>
        <p:origin x="614" y="6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2EF97-9F3E-E647-BB36-509302253CAF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EE84-919D-D145-ABE6-980F75F2C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7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1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7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8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0E6C4-C7D1-B577-9697-045CC6EA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780499-ACFD-B7CB-227A-A80B0AAB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7D0A-AED2-684E-FBCF-9D96C64C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4391-5393-AA86-32C1-EDC9AF54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D5BD20-5532-2062-CA01-481EB961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08A3-541F-A82E-AE40-5BE228EE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F43FD5-216D-7F41-D592-D925D7E4C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0BAC90-9C9C-B4C4-E122-DEDD2F7E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CC81A-856E-C863-F0E9-5BAEF192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1C5F0-D17F-7DAB-85D4-504A04F3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494F86-56AE-E6B0-82BE-B438FD1D0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4B9424-7495-9F1D-2AAD-3392B07F8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486332-9DE3-CBA8-B8B7-F3742C28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7D9CF-7BAC-508A-1D75-115DFAA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4C29F-053C-56B6-F8F6-1BB9AA8F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ADE22-04A2-C660-7690-88EB4F71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AE5BB-E46D-102F-C95C-4ECA4613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C4D27C-C02C-2B71-CD25-A715B7AA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823EF-34A0-879E-6D47-258A69D5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024AD4-E879-DC26-CC24-8C2BE009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AF227-6BEF-4C6F-A3EE-4D3FCFB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4F3805-818A-E26F-86E4-21A9A6CD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23688F-4C72-F661-FED9-34872525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5DE619-C961-A49F-0BA0-3A03ADA0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3B5FB-0658-7854-17FE-B51FA174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9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C5400-3EC1-176F-F456-E60B1EE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358E6-55AB-A444-B53A-923AF863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CD5464-0F1F-B6FB-6249-E0D349A9E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E81BA9-9099-4E4A-FF94-FE441824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CFF912-0B57-ED5A-8191-9CC0A051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5E78F-BAE8-1FE3-E0F1-550A337A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06F9F-DEE5-6D01-7E99-46CAC08F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D224C4-8D3A-256B-959A-87A0E583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C3204-5556-E2E8-4F71-8307BF22A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7FD3F-4C64-8651-C83F-E18C34E3A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FA69AD-FDF8-A082-6483-C8E6B57D7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0D2169-EBA7-0104-7531-96C3FE8F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85873-3F80-64DB-072B-CAF3180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2D3B7B-5DB6-17CB-8DC9-3593C0ED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2DF84-88F2-2CA6-7E05-5F9A862A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7956B1-9548-00CE-EF0C-55C83F6B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5DF8B6-A3D2-C1AC-366F-452DF9B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B1A720-CE4F-4997-49D4-04B5C696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7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DA391C-C01E-9524-2B29-4FC9AAA6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A298A1-BEAA-EB9D-8A01-FC40C6DF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DC0206-3F0C-31CA-D6DD-19E5EE36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8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E117E-C2E6-EE02-8A01-E6150FB8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2CC39E-318E-4498-D436-8AEF719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C148C8-D91A-48A6-8973-BA79D3CB7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4C739C-6212-2D86-8993-42D03196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FD78A9-E5D9-9586-66C8-7131B3B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1C6CCB-82D9-BBBC-AF5A-898BE73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30B32-5E9E-370C-A772-CF7E487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72838D-586E-EE16-12F1-F27796FBA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2D13ED-F6A1-AB4A-885B-115938469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523B7B-2416-220D-70F7-84366FB6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A1BB71-3BB0-9B35-E1EE-451511A3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FC95E2-5757-4D0B-D11F-B6C308B5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D35131-4068-E094-C407-B1F775B0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392A9-2290-69F7-B3A0-A27663B6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A8AC44-9D25-4423-3F47-5014206F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46041-33A5-6D5C-4F09-BCC6266C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5B27A-467F-C2E6-B0C3-529F95058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7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9" Type="http://schemas.openxmlformats.org/officeDocument/2006/relationships/image" Target="../media/image38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21" Type="http://schemas.openxmlformats.org/officeDocument/2006/relationships/image" Target="../media/image74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jpe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jpe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.png"/><Relationship Id="rId21" Type="http://schemas.openxmlformats.org/officeDocument/2006/relationships/image" Target="../media/image115.png"/><Relationship Id="rId7" Type="http://schemas.openxmlformats.org/officeDocument/2006/relationships/image" Target="../media/image92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image" Target="../media/image9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40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1BF644-3629-D3D0-1C5E-3385955F53B4}"/>
              </a:ext>
            </a:extLst>
          </p:cNvPr>
          <p:cNvSpPr txBox="1"/>
          <p:nvPr/>
        </p:nvSpPr>
        <p:spPr>
          <a:xfrm>
            <a:off x="3628696" y="1578823"/>
            <a:ext cx="49346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02504 COMPUTER VISION</a:t>
            </a:r>
          </a:p>
          <a:p>
            <a:pPr algn="ctr"/>
            <a:r>
              <a:rPr lang="en-GB" sz="3200" i="1" dirty="0">
                <a:latin typeface="Cordia New" panose="020B0304020202020204" pitchFamily="34" charset="-34"/>
                <a:cs typeface="Cordia New" panose="020B0304020202020204" pitchFamily="34" charset="-34"/>
              </a:rPr>
              <a:t>Spring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A26457-55D1-9DC6-977B-A8019C7F8F94}"/>
              </a:ext>
            </a:extLst>
          </p:cNvPr>
          <p:cNvSpPr txBox="1"/>
          <p:nvPr/>
        </p:nvSpPr>
        <p:spPr>
          <a:xfrm>
            <a:off x="3810000" y="5683113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Anna </a:t>
            </a:r>
            <a:r>
              <a:rPr lang="en-GB" sz="20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Rifé</a:t>
            </a:r>
            <a:r>
              <a:rPr lang="en-GB" sz="2000">
                <a:latin typeface="Cordia New" panose="020B0304020202020204" pitchFamily="34" charset="-34"/>
                <a:cs typeface="Cordia New" panose="020B0304020202020204" pitchFamily="34" charset="-34"/>
              </a:rPr>
              <a:t> Mata. s212487</a:t>
            </a:r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23" y="4017294"/>
            <a:ext cx="1297152" cy="12971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E0413D-F3D4-4D3D-5938-6F9E5E6931E8}"/>
              </a:ext>
            </a:extLst>
          </p:cNvPr>
          <p:cNvSpPr txBox="1"/>
          <p:nvPr/>
        </p:nvSpPr>
        <p:spPr>
          <a:xfrm>
            <a:off x="3967216" y="300931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Exam 20</a:t>
            </a:r>
            <a:r>
              <a:rPr lang="en-GB" sz="2000" b="1" baseline="300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th</a:t>
            </a:r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May</a:t>
            </a:r>
          </a:p>
        </p:txBody>
      </p:sp>
    </p:spTree>
    <p:extLst>
      <p:ext uri="{BB962C8B-B14F-4D97-AF65-F5344CB8AC3E}">
        <p14:creationId xmlns:p14="http://schemas.microsoft.com/office/powerpoint/2010/main" val="103055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1.Camera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CDCC5A-33E5-EBD7-C2E6-C650D25A0792}"/>
              </a:ext>
            </a:extLst>
          </p:cNvPr>
          <p:cNvSpPr txBox="1"/>
          <p:nvPr/>
        </p:nvSpPr>
        <p:spPr>
          <a:xfrm>
            <a:off x="837917" y="880338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E30F16-82CC-55D5-1632-3420CC784B26}"/>
              </a:ext>
            </a:extLst>
          </p:cNvPr>
          <p:cNvSpPr txBox="1"/>
          <p:nvPr/>
        </p:nvSpPr>
        <p:spPr>
          <a:xfrm>
            <a:off x="2837046" y="897595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Inhomogeneous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4D80DC4E-16CE-EEDD-6626-DEA669CD3FA3}"/>
              </a:ext>
            </a:extLst>
          </p:cNvPr>
          <p:cNvCxnSpPr>
            <a:cxnSpLocks/>
          </p:cNvCxnSpPr>
          <p:nvPr/>
        </p:nvCxnSpPr>
        <p:spPr>
          <a:xfrm>
            <a:off x="2170670" y="1220761"/>
            <a:ext cx="653132" cy="0"/>
          </a:xfrm>
          <a:prstGeom prst="straightConnector1">
            <a:avLst/>
          </a:prstGeom>
          <a:ln w="127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Diagrama, Esquemático&#10;&#10;Descripción generada automáticamente">
            <a:extLst>
              <a:ext uri="{FF2B5EF4-FFF2-40B4-BE49-F238E27FC236}">
                <a16:creationId xmlns:a16="http://schemas.microsoft.com/office/drawing/2014/main" id="{8432632D-6575-B519-EDB3-98CEC60D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59" y="1649965"/>
            <a:ext cx="645268" cy="684375"/>
          </a:xfrm>
          <a:prstGeom prst="rect">
            <a:avLst/>
          </a:prstGeom>
        </p:spPr>
      </p:pic>
      <p:pic>
        <p:nvPicPr>
          <p:cNvPr id="18" name="Imagen 17" descr="Texto&#10;&#10;Descripción generada automáticamente con confianza media">
            <a:extLst>
              <a:ext uri="{FF2B5EF4-FFF2-40B4-BE49-F238E27FC236}">
                <a16:creationId xmlns:a16="http://schemas.microsoft.com/office/drawing/2014/main" id="{4893C724-93F3-5F84-6616-85D3D84B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64" y="1743274"/>
            <a:ext cx="687516" cy="520548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D6DAC31-7D8B-282A-8222-48819B7E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99" y="2424344"/>
            <a:ext cx="825988" cy="723900"/>
          </a:xfrm>
          <a:prstGeom prst="rect">
            <a:avLst/>
          </a:prstGeom>
        </p:spPr>
      </p:pic>
      <p:pic>
        <p:nvPicPr>
          <p:cNvPr id="22" name="Imagen 21" descr="Diagrama&#10;&#10;Descripción generada automáticamente">
            <a:extLst>
              <a:ext uri="{FF2B5EF4-FFF2-40B4-BE49-F238E27FC236}">
                <a16:creationId xmlns:a16="http://schemas.microsoft.com/office/drawing/2014/main" id="{4B2353B7-C23F-2F37-5EF5-1CC68F80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27" y="2463170"/>
            <a:ext cx="774189" cy="54282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3C153B-A947-BB0C-0917-98D371E63878}"/>
              </a:ext>
            </a:extLst>
          </p:cNvPr>
          <p:cNvSpPr txBox="1"/>
          <p:nvPr/>
        </p:nvSpPr>
        <p:spPr>
          <a:xfrm>
            <a:off x="179572" y="1885735"/>
            <a:ext cx="60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2D</a:t>
            </a:r>
          </a:p>
          <a:p>
            <a:pPr algn="r"/>
            <a:endParaRPr lang="en-GB" sz="160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3D 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764783"/>
            <a:ext cx="3852850" cy="247753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08719A28-ACD4-F6EE-0FDA-3C6D4FD958F9}"/>
              </a:ext>
            </a:extLst>
          </p:cNvPr>
          <p:cNvSpPr/>
          <p:nvPr/>
        </p:nvSpPr>
        <p:spPr>
          <a:xfrm>
            <a:off x="484372" y="3558022"/>
            <a:ext cx="3852850" cy="283042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/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=3 </m:t>
                      </m:r>
                    </m:oMath>
                  </m:oMathPara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blipFill>
                <a:blip r:embed="rId7"/>
                <a:stretch>
                  <a:fillRect l="-2703" t="-2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 descr="Diagrama, Esquemático&#10;&#10;Descripción generada automáticamente">
            <a:extLst>
              <a:ext uri="{FF2B5EF4-FFF2-40B4-BE49-F238E27FC236}">
                <a16:creationId xmlns:a16="http://schemas.microsoft.com/office/drawing/2014/main" id="{BA095EB3-A5DE-C03C-69B3-113C7AB40C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74"/>
          <a:stretch/>
        </p:blipFill>
        <p:spPr>
          <a:xfrm>
            <a:off x="1917287" y="3607528"/>
            <a:ext cx="619726" cy="560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/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3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on the line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blipFill>
                <a:blip r:embed="rId9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8CEBCAA8-8DC0-355F-8357-3CFD2DC3E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192" y="4207803"/>
            <a:ext cx="630061" cy="271411"/>
          </a:xfrm>
          <a:prstGeom prst="rect">
            <a:avLst/>
          </a:prstGeom>
        </p:spPr>
      </p:pic>
      <p:pic>
        <p:nvPicPr>
          <p:cNvPr id="34" name="Imagen 3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1A0F2C-3DA3-38B2-66E2-ABE224889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72" y="3999611"/>
            <a:ext cx="609600" cy="582304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DEEF149-9ED8-DA13-C42B-EC389B5B941C}"/>
              </a:ext>
            </a:extLst>
          </p:cNvPr>
          <p:cNvCxnSpPr>
            <a:cxnSpLocks/>
          </p:cNvCxnSpPr>
          <p:nvPr/>
        </p:nvCxnSpPr>
        <p:spPr>
          <a:xfrm>
            <a:off x="2393739" y="4343508"/>
            <a:ext cx="286548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DC262CF-D514-377C-E65D-58D933B1F894}"/>
              </a:ext>
            </a:extLst>
          </p:cNvPr>
          <p:cNvCxnSpPr>
            <a:cxnSpLocks/>
          </p:cNvCxnSpPr>
          <p:nvPr/>
        </p:nvCxnSpPr>
        <p:spPr>
          <a:xfrm>
            <a:off x="645534" y="4650874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1A7144B-94A8-BBD1-68D4-C30037F318BE}"/>
              </a:ext>
            </a:extLst>
          </p:cNvPr>
          <p:cNvGrpSpPr/>
          <p:nvPr/>
        </p:nvGrpSpPr>
        <p:grpSpPr>
          <a:xfrm>
            <a:off x="692490" y="4715659"/>
            <a:ext cx="1844523" cy="537068"/>
            <a:chOff x="5689600" y="3041650"/>
            <a:chExt cx="2589599" cy="787400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97541BC7-E52F-7F07-CA5B-D4942728492A}"/>
                </a:ext>
              </a:extLst>
            </p:cNvPr>
            <p:cNvGrpSpPr/>
            <p:nvPr/>
          </p:nvGrpSpPr>
          <p:grpSpPr>
            <a:xfrm>
              <a:off x="5689600" y="3041650"/>
              <a:ext cx="1885950" cy="787400"/>
              <a:chOff x="5689600" y="3041650"/>
              <a:chExt cx="1885950" cy="787400"/>
            </a:xfrm>
          </p:grpSpPr>
          <p:pic>
            <p:nvPicPr>
              <p:cNvPr id="45" name="Imagen 44" descr="Imagen que contiene objeto, reloj&#10;&#10;Descripción generada automáticamente">
                <a:extLst>
                  <a:ext uri="{FF2B5EF4-FFF2-40B4-BE49-F238E27FC236}">
                    <a16:creationId xmlns:a16="http://schemas.microsoft.com/office/drawing/2014/main" id="{9B8EFB4C-442F-23F5-FB2F-F0DE8D885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9600" y="3263900"/>
                <a:ext cx="812800" cy="330200"/>
              </a:xfrm>
              <a:prstGeom prst="rect">
                <a:avLst/>
              </a:prstGeom>
            </p:spPr>
          </p:pic>
          <p:pic>
            <p:nvPicPr>
              <p:cNvPr id="47" name="Imagen 46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1AC23DA9-A83E-AAC0-7BF0-4DA4CCD9A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2400" y="3041650"/>
                <a:ext cx="482600" cy="774700"/>
              </a:xfrm>
              <a:prstGeom prst="rect">
                <a:avLst/>
              </a:prstGeom>
            </p:spPr>
          </p:pic>
          <p:pic>
            <p:nvPicPr>
              <p:cNvPr id="49" name="Imagen 48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2F87BF14-9EC1-1E91-1157-3DC42CB39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4850" y="3041650"/>
                <a:ext cx="520700" cy="787400"/>
              </a:xfrm>
              <a:prstGeom prst="rect">
                <a:avLst/>
              </a:prstGeom>
            </p:spPr>
          </p:pic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E11FBF1F-1AFE-41C8-38CC-88D8A6729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37032" y="3314700"/>
                <a:ext cx="190500" cy="228600"/>
              </a:xfrm>
              <a:prstGeom prst="rect">
                <a:avLst/>
              </a:prstGeom>
            </p:spPr>
          </p:pic>
        </p:grpSp>
        <p:pic>
          <p:nvPicPr>
            <p:cNvPr id="54" name="Imagen 53" descr="Diagrama&#10;&#10;Descripción generada automáticamente con confianza baja">
              <a:extLst>
                <a:ext uri="{FF2B5EF4-FFF2-40B4-BE49-F238E27FC236}">
                  <a16:creationId xmlns:a16="http://schemas.microsoft.com/office/drawing/2014/main" id="{ABD5E360-517B-1999-81A9-6F44FEC1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42599" y="3054350"/>
              <a:ext cx="736600" cy="762000"/>
            </a:xfrm>
            <a:prstGeom prst="rect">
              <a:avLst/>
            </a:prstGeom>
          </p:spPr>
        </p:pic>
      </p:grp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C004B99-FC7F-6E34-2B45-6E8A4B29A668}"/>
              </a:ext>
            </a:extLst>
          </p:cNvPr>
          <p:cNvCxnSpPr>
            <a:cxnSpLocks/>
          </p:cNvCxnSpPr>
          <p:nvPr/>
        </p:nvCxnSpPr>
        <p:spPr>
          <a:xfrm>
            <a:off x="645534" y="5384041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 descr="Diagrama, Esquemático&#10;&#10;Descripción generada automáticamente">
            <a:extLst>
              <a:ext uri="{FF2B5EF4-FFF2-40B4-BE49-F238E27FC236}">
                <a16:creationId xmlns:a16="http://schemas.microsoft.com/office/drawing/2014/main" id="{E36A33DD-D0F5-BF35-72FF-1CC5A2106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326" y="5477190"/>
            <a:ext cx="602551" cy="628749"/>
          </a:xfrm>
          <a:prstGeom prst="rect">
            <a:avLst/>
          </a:prstGeom>
        </p:spPr>
      </p:pic>
      <p:pic>
        <p:nvPicPr>
          <p:cNvPr id="62" name="Imagen 6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0B3D6C-8056-6A33-8302-584C5E4B36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797" y="5510309"/>
            <a:ext cx="682987" cy="602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/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0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𝑑</m:t>
                      </m:r>
                      <m:d>
                        <m:dPr>
                          <m:ctrlP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𝑙</m:t>
                          </m:r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30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sz="13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=1</m:t>
                      </m:r>
                    </m:oMath>
                  </m:oMathPara>
                </a14:m>
                <a:endParaRPr lang="en-GB" sz="13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4742066" y="795262"/>
            <a:ext cx="6916970" cy="559318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5003598" y="1010150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7" name="Imagen 66" descr="Gráfico&#10;&#10;Descripción generada automáticamente">
            <a:extLst>
              <a:ext uri="{FF2B5EF4-FFF2-40B4-BE49-F238E27FC236}">
                <a16:creationId xmlns:a16="http://schemas.microsoft.com/office/drawing/2014/main" id="{895E7806-7102-BB6B-AB1E-2CFAC913ED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87371" y="2473420"/>
            <a:ext cx="2503731" cy="2169203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F7EE5709-5E97-C1BD-A862-51E19D7D7026}"/>
              </a:ext>
            </a:extLst>
          </p:cNvPr>
          <p:cNvSpPr txBox="1"/>
          <p:nvPr/>
        </p:nvSpPr>
        <p:spPr>
          <a:xfrm>
            <a:off x="4970170" y="2051396"/>
            <a:ext cx="258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N (n=16) points between -0.5 and 0.5)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D66140D7-3BF6-9A53-503E-C6C114C90C81}"/>
              </a:ext>
            </a:extLst>
          </p:cNvPr>
          <p:cNvSpPr/>
          <p:nvPr/>
        </p:nvSpPr>
        <p:spPr>
          <a:xfrm>
            <a:off x="7593523" y="3311420"/>
            <a:ext cx="1266259" cy="1335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D07403-6362-9951-5C68-0D1939799BB0}"/>
              </a:ext>
            </a:extLst>
          </p:cNvPr>
          <p:cNvSpPr txBox="1"/>
          <p:nvPr/>
        </p:nvSpPr>
        <p:spPr>
          <a:xfrm>
            <a:off x="7462493" y="3509401"/>
            <a:ext cx="15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 points in 3D to the camera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C3A4E6C6-153A-355E-4741-D23BE329B7E7}"/>
              </a:ext>
            </a:extLst>
          </p:cNvPr>
          <p:cNvSpPr txBox="1"/>
          <p:nvPr/>
        </p:nvSpPr>
        <p:spPr>
          <a:xfrm>
            <a:off x="7636228" y="2748161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74" name="Imagen 7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835D58D-9C86-FB1F-4F05-93D3D1FF30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1926" y="2677002"/>
            <a:ext cx="846763" cy="471242"/>
          </a:xfrm>
          <a:prstGeom prst="rect">
            <a:avLst/>
          </a:prstGeom>
        </p:spPr>
      </p:pic>
      <p:pic>
        <p:nvPicPr>
          <p:cNvPr id="76" name="Imagen 7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A09960C-6086-D27D-75E5-7D8D3B06B8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479" t="6713" r="5890" b="2868"/>
          <a:stretch/>
        </p:blipFill>
        <p:spPr>
          <a:xfrm>
            <a:off x="9028776" y="1677009"/>
            <a:ext cx="2352228" cy="2043191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209A2F41-CD3A-DECB-1E18-2E73480311A9}"/>
              </a:ext>
            </a:extLst>
          </p:cNvPr>
          <p:cNvSpPr txBox="1"/>
          <p:nvPr/>
        </p:nvSpPr>
        <p:spPr>
          <a:xfrm>
            <a:off x="7391102" y="4201952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3" name="Imagen 8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50FC898-F613-236B-6352-22A7AEE2113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3916"/>
          <a:stretch/>
        </p:blipFill>
        <p:spPr>
          <a:xfrm>
            <a:off x="9004451" y="3953057"/>
            <a:ext cx="2441977" cy="2152882"/>
          </a:xfrm>
          <a:prstGeom prst="rect">
            <a:avLst/>
          </a:prstGeom>
        </p:spPr>
      </p:pic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053EBFBE-6F53-D7DA-75FB-7ECF5F1C6D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59648" y="4482116"/>
            <a:ext cx="1910951" cy="4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2.Camera Model and Homographies: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A1D67EA6-7D51-61C8-CD78-C598A773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5" y="1218919"/>
            <a:ext cx="1697870" cy="1471015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278B6394-E726-D135-7CD3-D3C3E32922CC}"/>
              </a:ext>
            </a:extLst>
          </p:cNvPr>
          <p:cNvSpPr/>
          <p:nvPr/>
        </p:nvSpPr>
        <p:spPr>
          <a:xfrm>
            <a:off x="2538979" y="1269634"/>
            <a:ext cx="1021926" cy="1906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BF71271-D2D2-FC0D-3ECE-1A5243F256E2}"/>
              </a:ext>
            </a:extLst>
          </p:cNvPr>
          <p:cNvSpPr txBox="1"/>
          <p:nvPr/>
        </p:nvSpPr>
        <p:spPr>
          <a:xfrm>
            <a:off x="2490392" y="1401227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DBA53103-D69C-18E7-B549-E4491837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797" y="1709033"/>
            <a:ext cx="1483995" cy="338554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CB7C94C5-DD7E-0761-A347-A31C1C4998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" t="1905"/>
          <a:stretch/>
        </p:blipFill>
        <p:spPr>
          <a:xfrm>
            <a:off x="4109881" y="802514"/>
            <a:ext cx="2015085" cy="186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/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 dirty="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=400</m:t>
                    </m:r>
                  </m:oMath>
                </a14:m>
                <a:endParaRPr lang="es-ES" sz="1200" b="0" i="1" dirty="0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cam resolution: 800x800 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63117257-D793-EEB9-12E1-B9BCFDDC23AB}"/>
              </a:ext>
            </a:extLst>
          </p:cNvPr>
          <p:cNvSpPr txBox="1"/>
          <p:nvPr/>
        </p:nvSpPr>
        <p:spPr>
          <a:xfrm>
            <a:off x="4182373" y="2623014"/>
            <a:ext cx="181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57F9769-8676-BC48-5118-A5F7A88C0E94}"/>
              </a:ext>
            </a:extLst>
          </p:cNvPr>
          <p:cNvSpPr txBox="1"/>
          <p:nvPr/>
        </p:nvSpPr>
        <p:spPr>
          <a:xfrm>
            <a:off x="657249" y="276123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Lens distortion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B3F2C741-380E-4001-0C8B-68A9D6100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96" t="3427"/>
          <a:stretch/>
        </p:blipFill>
        <p:spPr>
          <a:xfrm>
            <a:off x="1277146" y="3180096"/>
            <a:ext cx="1424984" cy="127948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B18788D-28BA-4232-6D43-DA14B72B5002}"/>
              </a:ext>
            </a:extLst>
          </p:cNvPr>
          <p:cNvSpPr txBox="1"/>
          <p:nvPr/>
        </p:nvSpPr>
        <p:spPr>
          <a:xfrm>
            <a:off x="4577160" y="3429411"/>
            <a:ext cx="10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</a:t>
            </a:r>
          </a:p>
        </p:txBody>
      </p:sp>
      <p:pic>
        <p:nvPicPr>
          <p:cNvPr id="19" name="Imagen 1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5643ACB-9526-F7E8-A388-E5E7C73AF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114" y="3158853"/>
            <a:ext cx="1523579" cy="1356696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Homographies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226441-8805-1B1C-CBE1-259DDD85A6F0}"/>
              </a:ext>
            </a:extLst>
          </p:cNvPr>
          <p:cNvSpPr txBox="1"/>
          <p:nvPr/>
        </p:nvSpPr>
        <p:spPr>
          <a:xfrm>
            <a:off x="670952" y="4670470"/>
            <a:ext cx="1697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Undistort an Image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/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=−0.245,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071</m:t>
                      </m:r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5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7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0099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/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2B1B0A22-B6A6-5E8C-39B5-BD0F2416CF91}"/>
              </a:ext>
            </a:extLst>
          </p:cNvPr>
          <p:cNvSpPr/>
          <p:nvPr/>
        </p:nvSpPr>
        <p:spPr>
          <a:xfrm>
            <a:off x="8388156" y="1482855"/>
            <a:ext cx="1127643" cy="1752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DF4169-9351-0FC3-03B8-E6D686F41638}"/>
              </a:ext>
            </a:extLst>
          </p:cNvPr>
          <p:cNvSpPr txBox="1"/>
          <p:nvPr/>
        </p:nvSpPr>
        <p:spPr>
          <a:xfrm>
            <a:off x="8351411" y="1047284"/>
            <a:ext cx="9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/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blipFill>
                <a:blip r:embed="rId1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7C38DD3-5387-D7D1-B26F-2F59FCF50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36" b="7052"/>
          <a:stretch/>
        </p:blipFill>
        <p:spPr>
          <a:xfrm>
            <a:off x="8388156" y="1667442"/>
            <a:ext cx="911406" cy="52322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71EC8AE-BC6F-4A37-A27F-1D7F94FF4C5F}"/>
              </a:ext>
            </a:extLst>
          </p:cNvPr>
          <p:cNvCxnSpPr>
            <a:cxnSpLocks/>
          </p:cNvCxnSpPr>
          <p:nvPr/>
        </p:nvCxnSpPr>
        <p:spPr>
          <a:xfrm>
            <a:off x="7498378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E671042-4ABF-AD5E-664B-93023DBA531A}"/>
              </a:ext>
            </a:extLst>
          </p:cNvPr>
          <p:cNvCxnSpPr>
            <a:cxnSpLocks/>
          </p:cNvCxnSpPr>
          <p:nvPr/>
        </p:nvCxnSpPr>
        <p:spPr>
          <a:xfrm flipH="1">
            <a:off x="7510769" y="2457306"/>
            <a:ext cx="266617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F0D22C6-05BA-E2AA-B278-9B7F979FE159}"/>
              </a:ext>
            </a:extLst>
          </p:cNvPr>
          <p:cNvCxnSpPr>
            <a:cxnSpLocks/>
          </p:cNvCxnSpPr>
          <p:nvPr/>
        </p:nvCxnSpPr>
        <p:spPr>
          <a:xfrm>
            <a:off x="10188061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AB44AD4-7739-4817-E9DB-2242F3EAAB46}"/>
              </a:ext>
            </a:extLst>
          </p:cNvPr>
          <p:cNvCxnSpPr>
            <a:cxnSpLocks/>
          </p:cNvCxnSpPr>
          <p:nvPr/>
        </p:nvCxnSpPr>
        <p:spPr>
          <a:xfrm>
            <a:off x="8828689" y="2467873"/>
            <a:ext cx="0" cy="22206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1D704-F2A8-51B2-5885-65EC310D3C7C}"/>
              </a:ext>
            </a:extLst>
          </p:cNvPr>
          <p:cNvSpPr txBox="1"/>
          <p:nvPr/>
        </p:nvSpPr>
        <p:spPr>
          <a:xfrm>
            <a:off x="7866482" y="2606781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43" name="Imagen 42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5318F6-FBFA-0943-D9EF-D6AECF328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4400" y="2991755"/>
            <a:ext cx="1944289" cy="675558"/>
          </a:xfrm>
          <a:prstGeom prst="rect">
            <a:avLst/>
          </a:prstGeom>
        </p:spPr>
      </p:pic>
      <p:pic>
        <p:nvPicPr>
          <p:cNvPr id="46" name="Imagen 4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0E2A0E1-9E6B-D0C5-CC7E-4F9F5C803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6646" y="3017796"/>
            <a:ext cx="1878573" cy="631520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D447335-F4ED-A864-D90A-B1BA813B25D5}"/>
              </a:ext>
            </a:extLst>
          </p:cNvPr>
          <p:cNvCxnSpPr>
            <a:cxnSpLocks/>
          </p:cNvCxnSpPr>
          <p:nvPr/>
        </p:nvCxnSpPr>
        <p:spPr>
          <a:xfrm>
            <a:off x="6759016" y="3819838"/>
            <a:ext cx="457364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 descr="Imagen que contiene aire, hombre, reloj&#10;&#10;Descripción generada automáticamente">
            <a:extLst>
              <a:ext uri="{FF2B5EF4-FFF2-40B4-BE49-F238E27FC236}">
                <a16:creationId xmlns:a16="http://schemas.microsoft.com/office/drawing/2014/main" id="{5ADE1EDC-CD4C-5A5E-5BDA-0AE67BD42C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5593" y="4057847"/>
            <a:ext cx="1137280" cy="1523228"/>
          </a:xfrm>
          <a:prstGeom prst="rect">
            <a:avLst/>
          </a:prstGeom>
        </p:spPr>
      </p:pic>
      <p:pic>
        <p:nvPicPr>
          <p:cNvPr id="52" name="Imagen 51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383E3B83-37A9-410B-C907-EB46655594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290" y="4057847"/>
            <a:ext cx="1199608" cy="1522502"/>
          </a:xfrm>
          <a:prstGeom prst="rect">
            <a:avLst/>
          </a:prstGeom>
        </p:spPr>
      </p:pic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FA952EEC-673C-59BE-700A-176597C202E4}"/>
              </a:ext>
            </a:extLst>
          </p:cNvPr>
          <p:cNvSpPr/>
          <p:nvPr/>
        </p:nvSpPr>
        <p:spPr>
          <a:xfrm>
            <a:off x="9254577" y="4680592"/>
            <a:ext cx="692369" cy="18180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77104C1-6212-E918-6E54-A3054DBB02CA}"/>
              </a:ext>
            </a:extLst>
          </p:cNvPr>
          <p:cNvSpPr txBox="1"/>
          <p:nvPr/>
        </p:nvSpPr>
        <p:spPr>
          <a:xfrm>
            <a:off x="9185509" y="4197970"/>
            <a:ext cx="87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54" name="Imagen 5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87795DF-2700-D541-5DA4-27A1834F9C2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r="6593" b="-15425"/>
          <a:stretch/>
        </p:blipFill>
        <p:spPr>
          <a:xfrm>
            <a:off x="10156891" y="4377964"/>
            <a:ext cx="1487756" cy="605255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42547B9A-FB58-A55D-E51A-6971BC559000}"/>
              </a:ext>
            </a:extLst>
          </p:cNvPr>
          <p:cNvSpPr txBox="1"/>
          <p:nvPr/>
        </p:nvSpPr>
        <p:spPr>
          <a:xfrm>
            <a:off x="6949504" y="533267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CD9EE79-5D61-31EF-3F2F-09B6A0C8B48C}"/>
              </a:ext>
            </a:extLst>
          </p:cNvPr>
          <p:cNvSpPr txBox="1"/>
          <p:nvPr/>
        </p:nvSpPr>
        <p:spPr>
          <a:xfrm>
            <a:off x="8122682" y="530342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B</a:t>
            </a:r>
          </a:p>
        </p:txBody>
      </p:sp>
      <p:sp>
        <p:nvSpPr>
          <p:cNvPr id="57" name="Flecha curvada hacia abajo 56">
            <a:extLst>
              <a:ext uri="{FF2B5EF4-FFF2-40B4-BE49-F238E27FC236}">
                <a16:creationId xmlns:a16="http://schemas.microsoft.com/office/drawing/2014/main" id="{A97965CA-EA88-B2FF-29A6-B640F3366C35}"/>
              </a:ext>
            </a:extLst>
          </p:cNvPr>
          <p:cNvSpPr/>
          <p:nvPr/>
        </p:nvSpPr>
        <p:spPr>
          <a:xfrm rot="10800000">
            <a:off x="7629752" y="5671230"/>
            <a:ext cx="721658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B58DBCDC-08B6-3CEE-CA51-88BE512405C8}"/>
              </a:ext>
            </a:extLst>
          </p:cNvPr>
          <p:cNvCxnSpPr>
            <a:cxnSpLocks/>
          </p:cNvCxnSpPr>
          <p:nvPr/>
        </p:nvCxnSpPr>
        <p:spPr>
          <a:xfrm flipH="1">
            <a:off x="8613856" y="5940728"/>
            <a:ext cx="2304992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C5C01E0-03D1-2A0D-9D1C-3DC3A2E6FF6E}"/>
              </a:ext>
            </a:extLst>
          </p:cNvPr>
          <p:cNvCxnSpPr>
            <a:cxnSpLocks/>
          </p:cNvCxnSpPr>
          <p:nvPr/>
        </p:nvCxnSpPr>
        <p:spPr>
          <a:xfrm>
            <a:off x="10918848" y="5105792"/>
            <a:ext cx="0" cy="83493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F0A2606-4B14-B4C6-D810-E7036741285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95" b="4842"/>
          <a:stretch/>
        </p:blipFill>
        <p:spPr>
          <a:xfrm>
            <a:off x="3880693" y="5123189"/>
            <a:ext cx="1831595" cy="1037585"/>
          </a:xfrm>
          <a:prstGeom prst="rect">
            <a:avLst/>
          </a:prstGeom>
        </p:spPr>
      </p:pic>
      <p:pic>
        <p:nvPicPr>
          <p:cNvPr id="18" name="Imagen 17" descr="Un escritorio con una computadora y una cocina&#10;&#10;Descripción generada automáticamente con confianza media">
            <a:extLst>
              <a:ext uri="{FF2B5EF4-FFF2-40B4-BE49-F238E27FC236}">
                <a16:creationId xmlns:a16="http://schemas.microsoft.com/office/drawing/2014/main" id="{804BF879-9729-D50E-24A4-D5EFC5CD48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5440" y="5147416"/>
            <a:ext cx="1808996" cy="1017560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2A2D4474-3E75-6CDE-FD23-9B969EFF46CE}"/>
              </a:ext>
            </a:extLst>
          </p:cNvPr>
          <p:cNvSpPr txBox="1"/>
          <p:nvPr/>
        </p:nvSpPr>
        <p:spPr>
          <a:xfrm>
            <a:off x="3612528" y="4815412"/>
            <a:ext cx="135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Undistorted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Flecha curvada hacia abajo 29">
            <a:extLst>
              <a:ext uri="{FF2B5EF4-FFF2-40B4-BE49-F238E27FC236}">
                <a16:creationId xmlns:a16="http://schemas.microsoft.com/office/drawing/2014/main" id="{0BE1A200-8797-18F8-F16B-CDCAEDC609D0}"/>
              </a:ext>
            </a:extLst>
          </p:cNvPr>
          <p:cNvSpPr/>
          <p:nvPr/>
        </p:nvSpPr>
        <p:spPr>
          <a:xfrm>
            <a:off x="3406852" y="4887347"/>
            <a:ext cx="614978" cy="262029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0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3.Stereo view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Stereo vision and 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862729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329492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555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5870F92-740D-2C2D-69D7-6063F11C9C89}"/>
              </a:ext>
            </a:extLst>
          </p:cNvPr>
          <p:cNvCxnSpPr>
            <a:cxnSpLocks/>
          </p:cNvCxnSpPr>
          <p:nvPr/>
        </p:nvCxnSpPr>
        <p:spPr>
          <a:xfrm>
            <a:off x="1216753" y="2880469"/>
            <a:ext cx="0" cy="21981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E594F313-0A37-C849-52C5-75714E7E4D63}"/>
              </a:ext>
            </a:extLst>
          </p:cNvPr>
          <p:cNvCxnSpPr>
            <a:cxnSpLocks/>
          </p:cNvCxnSpPr>
          <p:nvPr/>
        </p:nvCxnSpPr>
        <p:spPr>
          <a:xfrm flipH="1" flipV="1">
            <a:off x="1216753" y="3100283"/>
            <a:ext cx="1542971" cy="495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634EC23-FCE1-A6C5-3168-EB3F1ACC2511}"/>
              </a:ext>
            </a:extLst>
          </p:cNvPr>
          <p:cNvCxnSpPr>
            <a:cxnSpLocks/>
          </p:cNvCxnSpPr>
          <p:nvPr/>
        </p:nvCxnSpPr>
        <p:spPr>
          <a:xfrm flipH="1">
            <a:off x="2759724" y="2659632"/>
            <a:ext cx="0" cy="44560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A835EB2-2847-7239-D379-70723B8C84B1}"/>
              </a:ext>
            </a:extLst>
          </p:cNvPr>
          <p:cNvSpPr txBox="1"/>
          <p:nvPr/>
        </p:nvSpPr>
        <p:spPr>
          <a:xfrm>
            <a:off x="1075759" y="307653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and E matrix calculation</a:t>
            </a:r>
          </a:p>
        </p:txBody>
      </p:sp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B0CE09A2-ACE1-3FC5-2062-3FBA8B60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" y="1052420"/>
            <a:ext cx="2980192" cy="1507765"/>
          </a:xfrm>
          <a:prstGeom prst="rect">
            <a:avLst/>
          </a:prstGeom>
        </p:spPr>
      </p:pic>
      <p:pic>
        <p:nvPicPr>
          <p:cNvPr id="11" name="Imagen 10" descr="Imagen que contiene Círculo&#10;&#10;Descripción generada automáticamente">
            <a:extLst>
              <a:ext uri="{FF2B5EF4-FFF2-40B4-BE49-F238E27FC236}">
                <a16:creationId xmlns:a16="http://schemas.microsoft.com/office/drawing/2014/main" id="{4520386F-C146-2674-24C5-FC93D9E2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7" y="2565296"/>
            <a:ext cx="1568245" cy="37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/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blipFill>
                <a:blip r:embed="rId5"/>
                <a:stretch>
                  <a:fillRect t="-3571" r="-13636" b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 descr="Texto, Carta&#10;&#10;Descripción generada automáticamente">
            <a:extLst>
              <a:ext uri="{FF2B5EF4-FFF2-40B4-BE49-F238E27FC236}">
                <a16:creationId xmlns:a16="http://schemas.microsoft.com/office/drawing/2014/main" id="{D2A51CDD-4421-FE95-E705-E3A98FFB0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27" y="2136057"/>
            <a:ext cx="2419756" cy="346504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AC2F22F-D947-E7DD-A5C1-BE2B7AA16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14" t="1" b="-15641"/>
          <a:stretch/>
        </p:blipFill>
        <p:spPr>
          <a:xfrm>
            <a:off x="3625473" y="1423605"/>
            <a:ext cx="416481" cy="687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/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325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82.47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185.99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lecha derecha 72">
            <a:extLst>
              <a:ext uri="{FF2B5EF4-FFF2-40B4-BE49-F238E27FC236}">
                <a16:creationId xmlns:a16="http://schemas.microsoft.com/office/drawing/2014/main" id="{7B062D09-774D-8421-9783-7C98A06460AF}"/>
              </a:ext>
            </a:extLst>
          </p:cNvPr>
          <p:cNvSpPr/>
          <p:nvPr/>
        </p:nvSpPr>
        <p:spPr>
          <a:xfrm>
            <a:off x="4259435" y="1559870"/>
            <a:ext cx="444691" cy="1175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Imagen 74" descr="Imagen que contiene Forma&#10;&#10;Descripción generada automáticamente">
            <a:extLst>
              <a:ext uri="{FF2B5EF4-FFF2-40B4-BE49-F238E27FC236}">
                <a16:creationId xmlns:a16="http://schemas.microsoft.com/office/drawing/2014/main" id="{1E84C687-8046-2198-6F90-95FB990AE4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322"/>
          <a:stretch/>
        </p:blipFill>
        <p:spPr>
          <a:xfrm>
            <a:off x="1155229" y="3349621"/>
            <a:ext cx="1333493" cy="36492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228E1BD9-4004-95E7-02D5-06A7DFB9F2E6}"/>
              </a:ext>
            </a:extLst>
          </p:cNvPr>
          <p:cNvSpPr txBox="1"/>
          <p:nvPr/>
        </p:nvSpPr>
        <p:spPr>
          <a:xfrm>
            <a:off x="910827" y="3374820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E=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04B0F5BE-3CDA-8B87-7CB5-7C2B9053EB4B}"/>
              </a:ext>
            </a:extLst>
          </p:cNvPr>
          <p:cNvSpPr txBox="1"/>
          <p:nvPr/>
        </p:nvSpPr>
        <p:spPr>
          <a:xfrm>
            <a:off x="2656314" y="3332695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34C2B1-C5A5-F243-0A63-02C8B4136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193" y="3322570"/>
            <a:ext cx="2235912" cy="390804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CD8BA536-5C5D-E883-36A7-4CFA8F0254E8}"/>
              </a:ext>
            </a:extLst>
          </p:cNvPr>
          <p:cNvSpPr txBox="1"/>
          <p:nvPr/>
        </p:nvSpPr>
        <p:spPr>
          <a:xfrm>
            <a:off x="584563" y="4187187"/>
            <a:ext cx="21050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Applied 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5" name="Imagen 8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3315884F-E05C-994A-5A7B-000CFCEA7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690" y="4618688"/>
            <a:ext cx="1402063" cy="1063775"/>
          </a:xfrm>
          <a:prstGeom prst="rect">
            <a:avLst/>
          </a:prstGeom>
        </p:spPr>
      </p:pic>
      <p:pic>
        <p:nvPicPr>
          <p:cNvPr id="89" name="Imagen 88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79E8C9-A562-22AD-A3A0-E7244B366FE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797"/>
          <a:stretch/>
        </p:blipFill>
        <p:spPr>
          <a:xfrm>
            <a:off x="3226082" y="4147541"/>
            <a:ext cx="1885716" cy="326004"/>
          </a:xfrm>
          <a:prstGeom prst="rect">
            <a:avLst/>
          </a:prstGeom>
        </p:spPr>
      </p:pic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4696BCF0-6610-7F71-B85A-A3D9923BDC73}"/>
              </a:ext>
            </a:extLst>
          </p:cNvPr>
          <p:cNvCxnSpPr>
            <a:cxnSpLocks/>
          </p:cNvCxnSpPr>
          <p:nvPr/>
        </p:nvCxnSpPr>
        <p:spPr>
          <a:xfrm>
            <a:off x="657250" y="3947431"/>
            <a:ext cx="523666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9298C85-8414-B9DE-4383-AD032B36EBBD}"/>
              </a:ext>
            </a:extLst>
          </p:cNvPr>
          <p:cNvSpPr txBox="1"/>
          <p:nvPr/>
        </p:nvSpPr>
        <p:spPr>
          <a:xfrm>
            <a:off x="2927197" y="4174789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0312944-C8D4-1F97-9752-87CBB2102290}"/>
              </a:ext>
            </a:extLst>
          </p:cNvPr>
          <p:cNvSpPr txBox="1"/>
          <p:nvPr/>
        </p:nvSpPr>
        <p:spPr>
          <a:xfrm>
            <a:off x="1075759" y="5430418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14032B4-E979-8A7C-3725-C7E85B7D7658}"/>
              </a:ext>
            </a:extLst>
          </p:cNvPr>
          <p:cNvSpPr txBox="1"/>
          <p:nvPr/>
        </p:nvSpPr>
        <p:spPr>
          <a:xfrm>
            <a:off x="3162807" y="5398666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2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64EB3D0D-8E29-A0AB-5E1A-B15C4782B06D}"/>
              </a:ext>
            </a:extLst>
          </p:cNvPr>
          <p:cNvSpPr/>
          <p:nvPr/>
        </p:nvSpPr>
        <p:spPr>
          <a:xfrm>
            <a:off x="2059372" y="4791554"/>
            <a:ext cx="59400" cy="58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06" name="Arco 105">
            <a:extLst>
              <a:ext uri="{FF2B5EF4-FFF2-40B4-BE49-F238E27FC236}">
                <a16:creationId xmlns:a16="http://schemas.microsoft.com/office/drawing/2014/main" id="{3D2A3A79-5BCC-8A17-E741-986C28A4FBCA}"/>
              </a:ext>
            </a:extLst>
          </p:cNvPr>
          <p:cNvSpPr/>
          <p:nvPr/>
        </p:nvSpPr>
        <p:spPr>
          <a:xfrm rot="9170702">
            <a:off x="2019237" y="3712314"/>
            <a:ext cx="2817424" cy="2148841"/>
          </a:xfrm>
          <a:prstGeom prst="arc">
            <a:avLst/>
          </a:prstGeom>
          <a:ln w="127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/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𝑙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𝐹𝑞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blipFill>
                <a:blip r:embed="rId1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n 108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0CF9B9CC-FFFF-CB74-E9F2-7A3B910B45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3713" y="4613637"/>
            <a:ext cx="1441502" cy="1080099"/>
          </a:xfrm>
          <a:prstGeom prst="rect">
            <a:avLst/>
          </a:prstGeom>
        </p:spPr>
      </p:pic>
      <p:sp>
        <p:nvSpPr>
          <p:cNvPr id="110" name="CuadroTexto 109">
            <a:extLst>
              <a:ext uri="{FF2B5EF4-FFF2-40B4-BE49-F238E27FC236}">
                <a16:creationId xmlns:a16="http://schemas.microsoft.com/office/drawing/2014/main" id="{F66C9EE4-9F36-7ADB-E61B-3AF14B2FDD1B}"/>
              </a:ext>
            </a:extLst>
          </p:cNvPr>
          <p:cNvSpPr txBox="1"/>
          <p:nvPr/>
        </p:nvSpPr>
        <p:spPr>
          <a:xfrm>
            <a:off x="5187074" y="4738142"/>
            <a:ext cx="79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accent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Epipolar line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EF5FF20-65B3-CA11-00BF-4F354FE62347}"/>
              </a:ext>
            </a:extLst>
          </p:cNvPr>
          <p:cNvSpPr txBox="1"/>
          <p:nvPr/>
        </p:nvSpPr>
        <p:spPr>
          <a:xfrm>
            <a:off x="1824512" y="4562418"/>
            <a:ext cx="78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(293,155)</a:t>
            </a:r>
          </a:p>
        </p:txBody>
      </p:sp>
      <p:pic>
        <p:nvPicPr>
          <p:cNvPr id="113" name="Imagen 112">
            <a:extLst>
              <a:ext uri="{FF2B5EF4-FFF2-40B4-BE49-F238E27FC236}">
                <a16:creationId xmlns:a16="http://schemas.microsoft.com/office/drawing/2014/main" id="{4E0AD611-C9CC-1BB1-BE4E-DE49EAD1D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9948" y="6053277"/>
            <a:ext cx="2672649" cy="162636"/>
          </a:xfrm>
          <a:prstGeom prst="rect">
            <a:avLst/>
          </a:prstGeom>
        </p:spPr>
      </p:pic>
      <p:pic>
        <p:nvPicPr>
          <p:cNvPr id="115" name="Imagen 114" descr="Gráfico&#10;&#10;Descripción generada automáticamente">
            <a:extLst>
              <a:ext uri="{FF2B5EF4-FFF2-40B4-BE49-F238E27FC236}">
                <a16:creationId xmlns:a16="http://schemas.microsoft.com/office/drawing/2014/main" id="{A97F6D76-4ED9-CA2E-5D48-D0E8817F72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9446" y="1012710"/>
            <a:ext cx="1650189" cy="1429705"/>
          </a:xfrm>
          <a:prstGeom prst="rect">
            <a:avLst/>
          </a:prstGeom>
        </p:spPr>
      </p:pic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2DFC70C-42B2-E33D-85EF-13A2ADE1494D}"/>
              </a:ext>
            </a:extLst>
          </p:cNvPr>
          <p:cNvSpPr txBox="1"/>
          <p:nvPr/>
        </p:nvSpPr>
        <p:spPr>
          <a:xfrm>
            <a:off x="7207847" y="1159353"/>
            <a:ext cx="9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3D points Q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14BC82E1-5BDE-8565-3A81-34C18BA12831}"/>
              </a:ext>
            </a:extLst>
          </p:cNvPr>
          <p:cNvSpPr txBox="1"/>
          <p:nvPr/>
        </p:nvSpPr>
        <p:spPr>
          <a:xfrm>
            <a:off x="7240877" y="3300516"/>
            <a:ext cx="102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projected points on 2 cameras</a:t>
            </a:r>
          </a:p>
        </p:txBody>
      </p:sp>
      <p:pic>
        <p:nvPicPr>
          <p:cNvPr id="125" name="Imagen 12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B2B379E-E865-A63D-2372-1AA70DA41E4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921" t="3535" r="5473" b="3250"/>
          <a:stretch/>
        </p:blipFill>
        <p:spPr>
          <a:xfrm>
            <a:off x="8294414" y="2662760"/>
            <a:ext cx="2204124" cy="1945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/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blipFill>
                <a:blip r:embed="rId18"/>
                <a:stretch>
                  <a:fillRect t="-7407" r="-11111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/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/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echa derecha 129">
            <a:extLst>
              <a:ext uri="{FF2B5EF4-FFF2-40B4-BE49-F238E27FC236}">
                <a16:creationId xmlns:a16="http://schemas.microsoft.com/office/drawing/2014/main" id="{9D6FC10E-5CFB-5453-5C1A-11E56E4BF2FC}"/>
              </a:ext>
            </a:extLst>
          </p:cNvPr>
          <p:cNvSpPr/>
          <p:nvPr/>
        </p:nvSpPr>
        <p:spPr>
          <a:xfrm rot="5400000">
            <a:off x="8201482" y="2869940"/>
            <a:ext cx="952742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Flecha derecha 131">
            <a:extLst>
              <a:ext uri="{FF2B5EF4-FFF2-40B4-BE49-F238E27FC236}">
                <a16:creationId xmlns:a16="http://schemas.microsoft.com/office/drawing/2014/main" id="{BB28ABB1-B9DA-2D04-DAE8-999C70C4E5B2}"/>
              </a:ext>
            </a:extLst>
          </p:cNvPr>
          <p:cNvSpPr/>
          <p:nvPr/>
        </p:nvSpPr>
        <p:spPr>
          <a:xfrm rot="5400000">
            <a:off x="9409803" y="2498588"/>
            <a:ext cx="590400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CB93D1E7-1034-8F27-E0F1-2B5C5B1C574B}"/>
              </a:ext>
            </a:extLst>
          </p:cNvPr>
          <p:cNvSpPr txBox="1"/>
          <p:nvPr/>
        </p:nvSpPr>
        <p:spPr>
          <a:xfrm>
            <a:off x="7564936" y="4680509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Triangulate 2D points</a:t>
            </a:r>
          </a:p>
        </p:txBody>
      </p:sp>
      <p:pic>
        <p:nvPicPr>
          <p:cNvPr id="136" name="Imagen 135" descr="Gráfico&#10;&#10;Descripción generada automáticamente">
            <a:extLst>
              <a:ext uri="{FF2B5EF4-FFF2-40B4-BE49-F238E27FC236}">
                <a16:creationId xmlns:a16="http://schemas.microsoft.com/office/drawing/2014/main" id="{F6426F70-5C37-C5BF-01A5-C3441F5943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61646" y="5015141"/>
            <a:ext cx="1880812" cy="1543513"/>
          </a:xfrm>
          <a:prstGeom prst="rect">
            <a:avLst/>
          </a:prstGeom>
        </p:spPr>
      </p:pic>
      <p:sp>
        <p:nvSpPr>
          <p:cNvPr id="137" name="Flecha derecha 136">
            <a:extLst>
              <a:ext uri="{FF2B5EF4-FFF2-40B4-BE49-F238E27FC236}">
                <a16:creationId xmlns:a16="http://schemas.microsoft.com/office/drawing/2014/main" id="{8AE3EE06-F951-5C87-2BA2-BA83143462D9}"/>
              </a:ext>
            </a:extLst>
          </p:cNvPr>
          <p:cNvSpPr/>
          <p:nvPr/>
        </p:nvSpPr>
        <p:spPr>
          <a:xfrm rot="5400000">
            <a:off x="9122019" y="4880044"/>
            <a:ext cx="535749" cy="2701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273585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4.Camera Calibration: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and checkboard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3" y="676294"/>
            <a:ext cx="502321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5642845" y="676294"/>
            <a:ext cx="6223090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5915219" y="785825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Zhang’s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C982AB27-3574-2745-275C-CB5F76A54C3A}"/>
              </a:ext>
            </a:extLst>
          </p:cNvPr>
          <p:cNvSpPr/>
          <p:nvPr/>
        </p:nvSpPr>
        <p:spPr>
          <a:xfrm>
            <a:off x="2560735" y="2233277"/>
            <a:ext cx="790667" cy="13159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62CDB17-3A35-DC2F-E1DA-3E8421FAA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2" t="5891" r="6772" b="3060"/>
          <a:stretch/>
        </p:blipFill>
        <p:spPr>
          <a:xfrm>
            <a:off x="706986" y="1316624"/>
            <a:ext cx="1839993" cy="1664090"/>
          </a:xfrm>
          <a:prstGeom prst="rect">
            <a:avLst/>
          </a:prstGeom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311C285-14C1-8BC2-6C5A-B4940A863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1" r="7861"/>
          <a:stretch/>
        </p:blipFill>
        <p:spPr>
          <a:xfrm>
            <a:off x="3441621" y="1132273"/>
            <a:ext cx="2003694" cy="18987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421050E-639D-6A8F-A1CB-4E56E4048BCB}"/>
              </a:ext>
            </a:extLst>
          </p:cNvPr>
          <p:cNvSpPr txBox="1"/>
          <p:nvPr/>
        </p:nvSpPr>
        <p:spPr>
          <a:xfrm>
            <a:off x="2524575" y="2692493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/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𝑸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/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𝒒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A451BE3-6339-2012-3187-3CEA42AF2490}"/>
              </a:ext>
            </a:extLst>
          </p:cNvPr>
          <p:cNvCxnSpPr>
            <a:cxnSpLocks/>
          </p:cNvCxnSpPr>
          <p:nvPr/>
        </p:nvCxnSpPr>
        <p:spPr>
          <a:xfrm>
            <a:off x="1425796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471D77B-E206-29F7-AA58-4C2F69029C56}"/>
              </a:ext>
            </a:extLst>
          </p:cNvPr>
          <p:cNvCxnSpPr>
            <a:cxnSpLocks/>
          </p:cNvCxnSpPr>
          <p:nvPr/>
        </p:nvCxnSpPr>
        <p:spPr>
          <a:xfrm flipH="1">
            <a:off x="1425796" y="3538897"/>
            <a:ext cx="3135571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E46B81C-30E8-B5D0-A3D2-9F9F228F0651}"/>
              </a:ext>
            </a:extLst>
          </p:cNvPr>
          <p:cNvCxnSpPr>
            <a:cxnSpLocks/>
          </p:cNvCxnSpPr>
          <p:nvPr/>
        </p:nvCxnSpPr>
        <p:spPr>
          <a:xfrm>
            <a:off x="4551413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BE74DF9-6618-6102-CEB6-BAFD384E8866}"/>
              </a:ext>
            </a:extLst>
          </p:cNvPr>
          <p:cNvCxnSpPr>
            <a:cxnSpLocks/>
          </p:cNvCxnSpPr>
          <p:nvPr/>
        </p:nvCxnSpPr>
        <p:spPr>
          <a:xfrm>
            <a:off x="2756107" y="3538897"/>
            <a:ext cx="0" cy="326965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90130D5-F2C8-2DC9-950E-2B25BAE2F0F8}"/>
              </a:ext>
            </a:extLst>
          </p:cNvPr>
          <p:cNvSpPr txBox="1"/>
          <p:nvPr/>
        </p:nvSpPr>
        <p:spPr>
          <a:xfrm>
            <a:off x="1634764" y="384452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Projection Matrix estimation using </a:t>
            </a:r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DLT</a:t>
            </a:r>
          </a:p>
        </p:txBody>
      </p:sp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4F0EF5F1-DF46-9FFB-83B6-AA71BE972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098" y="2971584"/>
            <a:ext cx="2397627" cy="338554"/>
          </a:xfrm>
          <a:prstGeom prst="rect">
            <a:avLst/>
          </a:prstGeom>
        </p:spPr>
      </p:pic>
      <p:sp>
        <p:nvSpPr>
          <p:cNvPr id="36" name="Flecha derecha 35">
            <a:extLst>
              <a:ext uri="{FF2B5EF4-FFF2-40B4-BE49-F238E27FC236}">
                <a16:creationId xmlns:a16="http://schemas.microsoft.com/office/drawing/2014/main" id="{25E59095-8921-6571-6ED5-FE8AD60BB6C1}"/>
              </a:ext>
            </a:extLst>
          </p:cNvPr>
          <p:cNvSpPr/>
          <p:nvPr/>
        </p:nvSpPr>
        <p:spPr>
          <a:xfrm rot="5400000">
            <a:off x="2905741" y="4312729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echa derecha 37">
            <a:extLst>
              <a:ext uri="{FF2B5EF4-FFF2-40B4-BE49-F238E27FC236}">
                <a16:creationId xmlns:a16="http://schemas.microsoft.com/office/drawing/2014/main" id="{1FF1EEBB-6454-910A-5895-5A25BFD121F9}"/>
              </a:ext>
            </a:extLst>
          </p:cNvPr>
          <p:cNvSpPr/>
          <p:nvPr/>
        </p:nvSpPr>
        <p:spPr>
          <a:xfrm rot="5400000">
            <a:off x="2184766" y="4312730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90AC19-1DC6-CAAD-8CB3-75E96B2F2225}"/>
              </a:ext>
            </a:extLst>
          </p:cNvPr>
          <p:cNvSpPr txBox="1"/>
          <p:nvPr/>
        </p:nvSpPr>
        <p:spPr>
          <a:xfrm>
            <a:off x="3194709" y="4212840"/>
            <a:ext cx="145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Normalization of points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58F7968-7C22-D39F-7BA7-3F2BC48D1517}"/>
              </a:ext>
            </a:extLst>
          </p:cNvPr>
          <p:cNvSpPr txBox="1"/>
          <p:nvPr/>
        </p:nvSpPr>
        <p:spPr>
          <a:xfrm>
            <a:off x="494860" y="4212840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Non-Normalization of points</a:t>
            </a:r>
          </a:p>
        </p:txBody>
      </p:sp>
      <p:pic>
        <p:nvPicPr>
          <p:cNvPr id="32" name="Imagen 31" descr="Texto&#10;&#10;Descripción generada automáticamente">
            <a:extLst>
              <a:ext uri="{FF2B5EF4-FFF2-40B4-BE49-F238E27FC236}">
                <a16:creationId xmlns:a16="http://schemas.microsoft.com/office/drawing/2014/main" id="{4362529B-942B-265A-1644-D02B053E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7773" y="1607200"/>
            <a:ext cx="968442" cy="830093"/>
          </a:xfrm>
          <a:prstGeom prst="rect">
            <a:avLst/>
          </a:prstGeom>
        </p:spPr>
      </p:pic>
      <p:pic>
        <p:nvPicPr>
          <p:cNvPr id="44" name="Imagen 4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B3775A3-8580-4635-BF20-145EB4558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81"/>
          <a:stretch/>
        </p:blipFill>
        <p:spPr>
          <a:xfrm>
            <a:off x="2756106" y="4631709"/>
            <a:ext cx="1894087" cy="1688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/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−15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/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6.6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−10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n 4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EA07F82-FCDC-76E8-83C1-97F2DDF493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119" y="4664438"/>
            <a:ext cx="1799987" cy="1623065"/>
          </a:xfrm>
          <a:prstGeom prst="rect">
            <a:avLst/>
          </a:prstGeom>
        </p:spPr>
      </p:pic>
      <p:pic>
        <p:nvPicPr>
          <p:cNvPr id="50" name="Imagen 49" descr="Gráfico&#10;&#10;Descripción generada automáticamente">
            <a:extLst>
              <a:ext uri="{FF2B5EF4-FFF2-40B4-BE49-F238E27FC236}">
                <a16:creationId xmlns:a16="http://schemas.microsoft.com/office/drawing/2014/main" id="{6AF2083F-C90A-2267-E4B1-5E6DFB3DA9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4185" y="1329694"/>
            <a:ext cx="1736038" cy="144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/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checkboard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𝑄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blipFill>
                <a:blip r:embed="rId15"/>
                <a:stretch>
                  <a:fillRect l="-1626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47349C79-FA21-704B-FE2F-18797943AF59}"/>
              </a:ext>
            </a:extLst>
          </p:cNvPr>
          <p:cNvSpPr/>
          <p:nvPr/>
        </p:nvSpPr>
        <p:spPr>
          <a:xfrm>
            <a:off x="9764212" y="1869242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Imagen 5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68D4D4B-B660-3A92-DAFB-4CC4BFA060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9161" y="1321066"/>
            <a:ext cx="1604192" cy="1435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/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𝑞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blipFill>
                <a:blip r:embed="rId17"/>
                <a:stretch>
                  <a:fillRect l="-1563"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6EABB13F-BDAC-B0E9-8EEF-094D1B2189AB}"/>
              </a:ext>
            </a:extLst>
          </p:cNvPr>
          <p:cNvSpPr/>
          <p:nvPr/>
        </p:nvSpPr>
        <p:spPr>
          <a:xfrm>
            <a:off x="7589018" y="1818586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Gráfico&#10;&#10;Descripción generada automáticamente">
            <a:extLst>
              <a:ext uri="{FF2B5EF4-FFF2-40B4-BE49-F238E27FC236}">
                <a16:creationId xmlns:a16="http://schemas.microsoft.com/office/drawing/2014/main" id="{2FD1BC25-5FD4-FDEC-7F21-1AFCD2192B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8112" y="1339629"/>
            <a:ext cx="1530280" cy="13513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81E6711B-53F0-609F-9259-74EA2C485539}"/>
              </a:ext>
            </a:extLst>
          </p:cNvPr>
          <p:cNvSpPr txBox="1"/>
          <p:nvPr/>
        </p:nvSpPr>
        <p:spPr>
          <a:xfrm>
            <a:off x="6404920" y="11939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ordia New" panose="020B0304020202020204" pitchFamily="34" charset="-34"/>
                <a:cs typeface="Cordia New" panose="020B0304020202020204" pitchFamily="34" charset="-34"/>
              </a:rPr>
              <a:t>original points Q</a:t>
            </a:r>
          </a:p>
        </p:txBody>
      </p:sp>
      <p:pic>
        <p:nvPicPr>
          <p:cNvPr id="61" name="Imagen 60" descr="Texto&#10;&#10;Descripción generada automáticamente">
            <a:extLst>
              <a:ext uri="{FF2B5EF4-FFF2-40B4-BE49-F238E27FC236}">
                <a16:creationId xmlns:a16="http://schemas.microsoft.com/office/drawing/2014/main" id="{5BB0A0FD-BE39-AF22-E1F7-B14D54F5A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9754" y="2114615"/>
            <a:ext cx="783982" cy="382191"/>
          </a:xfrm>
          <a:prstGeom prst="rect">
            <a:avLst/>
          </a:prstGeom>
        </p:spPr>
      </p:pic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C38D7092-2682-231D-F59D-F7BD549AD075}"/>
              </a:ext>
            </a:extLst>
          </p:cNvPr>
          <p:cNvCxnSpPr>
            <a:cxnSpLocks/>
          </p:cNvCxnSpPr>
          <p:nvPr/>
        </p:nvCxnSpPr>
        <p:spPr>
          <a:xfrm>
            <a:off x="6790208" y="2756577"/>
            <a:ext cx="0" cy="16993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6056BF4F-9D93-3506-3758-F4E3FAA750D3}"/>
              </a:ext>
            </a:extLst>
          </p:cNvPr>
          <p:cNvCxnSpPr>
            <a:cxnSpLocks/>
          </p:cNvCxnSpPr>
          <p:nvPr/>
        </p:nvCxnSpPr>
        <p:spPr>
          <a:xfrm flipH="1">
            <a:off x="6790208" y="2915948"/>
            <a:ext cx="3656957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58049A14-2E36-D98B-4FCB-A6E73D40035F}"/>
              </a:ext>
            </a:extLst>
          </p:cNvPr>
          <p:cNvCxnSpPr>
            <a:cxnSpLocks/>
          </p:cNvCxnSpPr>
          <p:nvPr/>
        </p:nvCxnSpPr>
        <p:spPr>
          <a:xfrm>
            <a:off x="10450330" y="2792221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6A19FAC9-ECC9-BA8C-4048-7ACFBA8E6008}"/>
              </a:ext>
            </a:extLst>
          </p:cNvPr>
          <p:cNvCxnSpPr>
            <a:cxnSpLocks/>
          </p:cNvCxnSpPr>
          <p:nvPr/>
        </p:nvCxnSpPr>
        <p:spPr>
          <a:xfrm>
            <a:off x="8397941" y="2921231"/>
            <a:ext cx="0" cy="1537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BC623FA-6AFC-43AF-8BCE-A9D051591FAD}"/>
              </a:ext>
            </a:extLst>
          </p:cNvPr>
          <p:cNvSpPr txBox="1"/>
          <p:nvPr/>
        </p:nvSpPr>
        <p:spPr>
          <a:xfrm>
            <a:off x="7276598" y="2982202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8042519B-83BB-16B6-06DE-8366A51B40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70" y="3438313"/>
            <a:ext cx="1982013" cy="300305"/>
          </a:xfrm>
          <a:prstGeom prst="rect">
            <a:avLst/>
          </a:prstGeom>
        </p:spPr>
      </p:pic>
      <p:pic>
        <p:nvPicPr>
          <p:cNvPr id="16" name="Imagen 15" descr="Texto, Carta&#10;&#10;Descripción generada automáticamente">
            <a:extLst>
              <a:ext uri="{FF2B5EF4-FFF2-40B4-BE49-F238E27FC236}">
                <a16:creationId xmlns:a16="http://schemas.microsoft.com/office/drawing/2014/main" id="{3541766F-C905-EEF4-8FB8-72AFA20AD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43853" y="3428266"/>
            <a:ext cx="1987898" cy="30756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6C4603D5-9874-2F9A-9E14-DCADE37A252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35782" y="3419388"/>
            <a:ext cx="1982013" cy="302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/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ij</m:t>
                              </m:r>
                            </m:sub>
                          </m:sSub>
                          <m:r>
                            <a:rPr lang="es-ES" sz="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=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𝐣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Q</m:t>
                      </m:r>
                      <m:r>
                        <a:rPr lang="es-ES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GB" sz="10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/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/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E11971CA-B4D9-C1CA-C27A-86979869130F}"/>
              </a:ext>
            </a:extLst>
          </p:cNvPr>
          <p:cNvCxnSpPr>
            <a:cxnSpLocks/>
          </p:cNvCxnSpPr>
          <p:nvPr/>
        </p:nvCxnSpPr>
        <p:spPr>
          <a:xfrm>
            <a:off x="6790208" y="3726964"/>
            <a:ext cx="0" cy="15900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7A87A62-7097-B3D1-034D-F3654358FF11}"/>
              </a:ext>
            </a:extLst>
          </p:cNvPr>
          <p:cNvCxnSpPr>
            <a:cxnSpLocks/>
          </p:cNvCxnSpPr>
          <p:nvPr/>
        </p:nvCxnSpPr>
        <p:spPr>
          <a:xfrm flipH="1">
            <a:off x="6790208" y="3875405"/>
            <a:ext cx="3972332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434711BC-EEA4-9316-6547-7CFE987BFF75}"/>
              </a:ext>
            </a:extLst>
          </p:cNvPr>
          <p:cNvCxnSpPr>
            <a:cxnSpLocks/>
          </p:cNvCxnSpPr>
          <p:nvPr/>
        </p:nvCxnSpPr>
        <p:spPr>
          <a:xfrm>
            <a:off x="10765705" y="3726964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23518DBD-24F3-A6FC-9E77-9DCA1EBECD7A}"/>
              </a:ext>
            </a:extLst>
          </p:cNvPr>
          <p:cNvCxnSpPr>
            <a:cxnSpLocks/>
          </p:cNvCxnSpPr>
          <p:nvPr/>
        </p:nvCxnSpPr>
        <p:spPr>
          <a:xfrm>
            <a:off x="8606225" y="3734054"/>
            <a:ext cx="0" cy="28644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>
            <a:extLst>
              <a:ext uri="{FF2B5EF4-FFF2-40B4-BE49-F238E27FC236}">
                <a16:creationId xmlns:a16="http://schemas.microsoft.com/office/drawing/2014/main" id="{F4997F96-61D0-B285-22C3-FF1F36900E23}"/>
              </a:ext>
            </a:extLst>
          </p:cNvPr>
          <p:cNvSpPr txBox="1"/>
          <p:nvPr/>
        </p:nvSpPr>
        <p:spPr>
          <a:xfrm>
            <a:off x="7368406" y="396166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 matrix estimation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/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𝐚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uadroTexto 86">
            <a:extLst>
              <a:ext uri="{FF2B5EF4-FFF2-40B4-BE49-F238E27FC236}">
                <a16:creationId xmlns:a16="http://schemas.microsoft.com/office/drawing/2014/main" id="{EAFF96CB-3765-C1F1-81CE-7391DB396CDE}"/>
              </a:ext>
            </a:extLst>
          </p:cNvPr>
          <p:cNvSpPr txBox="1"/>
          <p:nvPr/>
        </p:nvSpPr>
        <p:spPr>
          <a:xfrm>
            <a:off x="6416568" y="4525938"/>
            <a:ext cx="7472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  <a:r>
              <a:rPr lang="en-GB" sz="1200" baseline="-25000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=K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-T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-1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42" name="Imagen 41" descr="Gráfico, Texto, Carta&#10;&#10;Descripción generada automáticamente">
            <a:extLst>
              <a:ext uri="{FF2B5EF4-FFF2-40B4-BE49-F238E27FC236}">
                <a16:creationId xmlns:a16="http://schemas.microsoft.com/office/drawing/2014/main" id="{4BC16116-2E71-D7AC-D31B-41A6FD692109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b="66623"/>
          <a:stretch/>
        </p:blipFill>
        <p:spPr>
          <a:xfrm>
            <a:off x="6411774" y="4774681"/>
            <a:ext cx="3972332" cy="234726"/>
          </a:xfrm>
          <a:prstGeom prst="rect">
            <a:avLst/>
          </a:prstGeom>
        </p:spPr>
      </p:pic>
      <p:pic>
        <p:nvPicPr>
          <p:cNvPr id="89" name="Imagen 88" descr="Gráfico, Texto, Carta&#10;&#10;Descripción generada automáticamente">
            <a:extLst>
              <a:ext uri="{FF2B5EF4-FFF2-40B4-BE49-F238E27FC236}">
                <a16:creationId xmlns:a16="http://schemas.microsoft.com/office/drawing/2014/main" id="{015491FF-4613-9939-AC10-979657E9131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57542" b="9081"/>
          <a:stretch/>
        </p:blipFill>
        <p:spPr>
          <a:xfrm>
            <a:off x="6404920" y="4208824"/>
            <a:ext cx="3972332" cy="234726"/>
          </a:xfrm>
          <a:prstGeom prst="rect">
            <a:avLst/>
          </a:prstGeom>
        </p:spPr>
      </p:pic>
      <p:sp>
        <p:nvSpPr>
          <p:cNvPr id="90" name="Flecha curvada hacia abajo 89">
            <a:extLst>
              <a:ext uri="{FF2B5EF4-FFF2-40B4-BE49-F238E27FC236}">
                <a16:creationId xmlns:a16="http://schemas.microsoft.com/office/drawing/2014/main" id="{33A927D4-9096-381F-E763-732F22A51F0D}"/>
              </a:ext>
            </a:extLst>
          </p:cNvPr>
          <p:cNvSpPr/>
          <p:nvPr/>
        </p:nvSpPr>
        <p:spPr>
          <a:xfrm rot="5400000">
            <a:off x="10206556" y="4493206"/>
            <a:ext cx="693857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6A34F3E-52CE-3638-8D2E-09AFF84ACC03}"/>
              </a:ext>
            </a:extLst>
          </p:cNvPr>
          <p:cNvSpPr txBox="1"/>
          <p:nvPr/>
        </p:nvSpPr>
        <p:spPr>
          <a:xfrm>
            <a:off x="10722757" y="4443550"/>
            <a:ext cx="59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x scale</a:t>
            </a:r>
            <a:endParaRPr lang="en-GB" sz="14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3DE7EBC-F750-8BD7-CD16-042C5BBF9FF8}"/>
              </a:ext>
            </a:extLst>
          </p:cNvPr>
          <p:cNvSpPr txBox="1"/>
          <p:nvPr/>
        </p:nvSpPr>
        <p:spPr>
          <a:xfrm>
            <a:off x="7413250" y="5138922"/>
            <a:ext cx="308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Estimation of Camera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Intrinsics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and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Extrinsics</a:t>
            </a:r>
            <a:endParaRPr lang="en-GB" sz="1400" b="1" i="1" u="sng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6EC19630-AAA6-E608-24D9-C8AF52A99960}"/>
              </a:ext>
            </a:extLst>
          </p:cNvPr>
          <p:cNvCxnSpPr>
            <a:cxnSpLocks/>
          </p:cNvCxnSpPr>
          <p:nvPr/>
        </p:nvCxnSpPr>
        <p:spPr>
          <a:xfrm>
            <a:off x="6102349" y="4299074"/>
            <a:ext cx="0" cy="98138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BAFBE19E-5321-4E4C-34D7-8D95B5B10671}"/>
              </a:ext>
            </a:extLst>
          </p:cNvPr>
          <p:cNvCxnSpPr>
            <a:cxnSpLocks/>
          </p:cNvCxnSpPr>
          <p:nvPr/>
        </p:nvCxnSpPr>
        <p:spPr>
          <a:xfrm flipH="1">
            <a:off x="6094112" y="5292811"/>
            <a:ext cx="1489104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DA99BC8C-A7F3-9796-D142-694B9353B901}"/>
              </a:ext>
            </a:extLst>
          </p:cNvPr>
          <p:cNvCxnSpPr>
            <a:cxnSpLocks/>
          </p:cNvCxnSpPr>
          <p:nvPr/>
        </p:nvCxnSpPr>
        <p:spPr>
          <a:xfrm flipH="1">
            <a:off x="6096000" y="4299074"/>
            <a:ext cx="22123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C3C0DC7D-08E2-3A8C-E79D-6830B5ABFFF8}"/>
              </a:ext>
            </a:extLst>
          </p:cNvPr>
          <p:cNvGrpSpPr/>
          <p:nvPr/>
        </p:nvGrpSpPr>
        <p:grpSpPr>
          <a:xfrm>
            <a:off x="6384923" y="5617020"/>
            <a:ext cx="1723378" cy="417498"/>
            <a:chOff x="6330807" y="5573937"/>
            <a:chExt cx="1723378" cy="417498"/>
          </a:xfrm>
        </p:grpSpPr>
        <p:pic>
          <p:nvPicPr>
            <p:cNvPr id="103" name="Imagen 10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48C22B4A-AB77-574A-59E9-C339E84BF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6709"/>
            <a:stretch/>
          </p:blipFill>
          <p:spPr>
            <a:xfrm>
              <a:off x="6634701" y="5573937"/>
              <a:ext cx="1419484" cy="417498"/>
            </a:xfrm>
            <a:prstGeom prst="rect">
              <a:avLst/>
            </a:prstGeom>
          </p:spPr>
        </p:pic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68CDD39-C495-ED4A-D619-49806EF24519}"/>
                </a:ext>
              </a:extLst>
            </p:cNvPr>
            <p:cNvSpPr txBox="1"/>
            <p:nvPr/>
          </p:nvSpPr>
          <p:spPr>
            <a:xfrm>
              <a:off x="6330807" y="5613409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F0C153B8-1842-6F5A-BC6D-AE7FDA568806}"/>
              </a:ext>
            </a:extLst>
          </p:cNvPr>
          <p:cNvGrpSpPr/>
          <p:nvPr/>
        </p:nvGrpSpPr>
        <p:grpSpPr>
          <a:xfrm>
            <a:off x="8308108" y="5501314"/>
            <a:ext cx="3006858" cy="644745"/>
            <a:chOff x="8544108" y="5460124"/>
            <a:chExt cx="3006858" cy="644745"/>
          </a:xfrm>
        </p:grpSpPr>
        <p:pic>
          <p:nvPicPr>
            <p:cNvPr id="108" name="Imagen 107" descr="Texto&#10;&#10;Descripción generada automáticamente">
              <a:extLst>
                <a:ext uri="{FF2B5EF4-FFF2-40B4-BE49-F238E27FC236}">
                  <a16:creationId xmlns:a16="http://schemas.microsoft.com/office/drawing/2014/main" id="{CA28DAD6-287B-3FDF-9864-9F15F6E4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608494" y="5552455"/>
              <a:ext cx="901664" cy="441321"/>
            </a:xfrm>
            <a:prstGeom prst="rect">
              <a:avLst/>
            </a:prstGeom>
          </p:spPr>
        </p:pic>
        <p:pic>
          <p:nvPicPr>
            <p:cNvPr id="110" name="Imagen 109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3264CA4B-0636-A367-13C6-2AF66758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609422" y="5527741"/>
              <a:ext cx="936493" cy="470206"/>
            </a:xfrm>
            <a:prstGeom prst="rect">
              <a:avLst/>
            </a:prstGeom>
          </p:spPr>
        </p:pic>
        <p:pic>
          <p:nvPicPr>
            <p:cNvPr id="112" name="Imagen 111" descr="Texto&#10;&#10;Descripción generada automáticamente">
              <a:extLst>
                <a:ext uri="{FF2B5EF4-FFF2-40B4-BE49-F238E27FC236}">
                  <a16:creationId xmlns:a16="http://schemas.microsoft.com/office/drawing/2014/main" id="{AA5AF962-B9CF-E7FC-1882-7C6A82B7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576171" y="5552665"/>
              <a:ext cx="936493" cy="450614"/>
            </a:xfrm>
            <a:prstGeom prst="rect">
              <a:avLst/>
            </a:prstGeom>
          </p:spPr>
        </p:pic>
        <p:sp>
          <p:nvSpPr>
            <p:cNvPr id="113" name="Rectángulo redondeado 112">
              <a:extLst>
                <a:ext uri="{FF2B5EF4-FFF2-40B4-BE49-F238E27FC236}">
                  <a16:creationId xmlns:a16="http://schemas.microsoft.com/office/drawing/2014/main" id="{87570C7C-459E-B7A1-C884-3FE8BACD9944}"/>
                </a:ext>
              </a:extLst>
            </p:cNvPr>
            <p:cNvSpPr/>
            <p:nvPr/>
          </p:nvSpPr>
          <p:spPr>
            <a:xfrm>
              <a:off x="8544108" y="5460124"/>
              <a:ext cx="3006858" cy="64474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914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79D42D34-50CB-7685-698A-487EEFCAC11F}"/>
              </a:ext>
            </a:extLst>
          </p:cNvPr>
          <p:cNvSpPr/>
          <p:nvPr/>
        </p:nvSpPr>
        <p:spPr>
          <a:xfrm rot="3849602">
            <a:off x="9372634" y="3419579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5.Nonlinear optimization and camera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421967" y="676294"/>
            <a:ext cx="5401683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22431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Linear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685567" y="762941"/>
            <a:ext cx="26465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Camera Calibration with OpenCV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AD8A02-1DC6-D13C-7F18-3261A24D4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" t="2690" r="8152" b="5759"/>
          <a:stretch/>
        </p:blipFill>
        <p:spPr>
          <a:xfrm>
            <a:off x="787362" y="1132273"/>
            <a:ext cx="2588963" cy="24196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38CDE4-3B6F-2A78-13F0-09FD0D1AEA8D}"/>
              </a:ext>
            </a:extLst>
          </p:cNvPr>
          <p:cNvSpPr txBox="1"/>
          <p:nvPr/>
        </p:nvSpPr>
        <p:spPr>
          <a:xfrm>
            <a:off x="1838536" y="151279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(1300,1100,1)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709DCB6-1E7F-E751-DCF8-67A1D4F89651}"/>
              </a:ext>
            </a:extLst>
          </p:cNvPr>
          <p:cNvSpPr txBox="1"/>
          <p:nvPr/>
        </p:nvSpPr>
        <p:spPr>
          <a:xfrm>
            <a:off x="1212731" y="180177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(635,435,1)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C6E352-C362-7154-C60D-435AD4225C0B}"/>
              </a:ext>
            </a:extLst>
          </p:cNvPr>
          <p:cNvSpPr txBox="1"/>
          <p:nvPr/>
        </p:nvSpPr>
        <p:spPr>
          <a:xfrm>
            <a:off x="368350" y="2565527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(1,1,0)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7F8224F-3B66-4477-43BC-493F502DBB6B}"/>
              </a:ext>
            </a:extLst>
          </p:cNvPr>
          <p:cNvCxnSpPr>
            <a:cxnSpLocks/>
          </p:cNvCxnSpPr>
          <p:nvPr/>
        </p:nvCxnSpPr>
        <p:spPr>
          <a:xfrm>
            <a:off x="2908453" y="1667163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1C5840-FCFD-CD6C-01C9-4216ECB90867}"/>
              </a:ext>
            </a:extLst>
          </p:cNvPr>
          <p:cNvCxnSpPr>
            <a:cxnSpLocks/>
          </p:cNvCxnSpPr>
          <p:nvPr/>
        </p:nvCxnSpPr>
        <p:spPr>
          <a:xfrm>
            <a:off x="2161412" y="1954686"/>
            <a:ext cx="1476000" cy="0"/>
          </a:xfrm>
          <a:prstGeom prst="straightConnector1">
            <a:avLst/>
          </a:prstGeom>
          <a:ln w="12700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CDF7F6-0FBD-17D2-0BCA-69979EDD6BF9}"/>
              </a:ext>
            </a:extLst>
          </p:cNvPr>
          <p:cNvSpPr txBox="1"/>
          <p:nvPr/>
        </p:nvSpPr>
        <p:spPr>
          <a:xfrm>
            <a:off x="3194707" y="1359386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noise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67022C-EDA2-7366-818F-6FC518A5E2A4}"/>
              </a:ext>
            </a:extLst>
          </p:cNvPr>
          <p:cNvSpPr txBox="1"/>
          <p:nvPr/>
        </p:nvSpPr>
        <p:spPr>
          <a:xfrm>
            <a:off x="3682192" y="1667163"/>
            <a:ext cx="77687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3D74A8A0-63E1-67C7-271C-F6A1DC2610ED}"/>
              </a:ext>
            </a:extLst>
          </p:cNvPr>
          <p:cNvSpPr/>
          <p:nvPr/>
        </p:nvSpPr>
        <p:spPr>
          <a:xfrm>
            <a:off x="4459064" y="1711662"/>
            <a:ext cx="116022" cy="2031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0BDCA-E8AE-FC9B-1074-702761BA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4637755" y="1744359"/>
            <a:ext cx="1458245" cy="11482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F74C73A-F162-8811-F8E5-C0592E3E564B}"/>
              </a:ext>
            </a:extLst>
          </p:cNvPr>
          <p:cNvSpPr txBox="1"/>
          <p:nvPr/>
        </p:nvSpPr>
        <p:spPr>
          <a:xfrm>
            <a:off x="4547037" y="1492369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Q’=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B3E00B-7FA3-D696-6B51-1E7D5601F893}"/>
              </a:ext>
            </a:extLst>
          </p:cNvPr>
          <p:cNvSpPr txBox="1"/>
          <p:nvPr/>
        </p:nvSpPr>
        <p:spPr>
          <a:xfrm>
            <a:off x="3268904" y="2291643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59537A-7551-E4D5-AE0D-14D8CE9E0851}"/>
              </a:ext>
            </a:extLst>
          </p:cNvPr>
          <p:cNvSpPr txBox="1"/>
          <p:nvPr/>
        </p:nvSpPr>
        <p:spPr>
          <a:xfrm>
            <a:off x="3252984" y="2549400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/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13.4 pixels</a:t>
                </a: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/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0.67 pixels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E6D87D8B-9D5A-A6EE-9D2B-C3B748A50958}"/>
              </a:ext>
            </a:extLst>
          </p:cNvPr>
          <p:cNvSpPr txBox="1"/>
          <p:nvPr/>
        </p:nvSpPr>
        <p:spPr>
          <a:xfrm>
            <a:off x="4547037" y="1817197"/>
            <a:ext cx="99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4BC7061-3896-DD57-178B-DE56417E1F73}"/>
              </a:ext>
            </a:extLst>
          </p:cNvPr>
          <p:cNvSpPr txBox="1"/>
          <p:nvPr/>
        </p:nvSpPr>
        <p:spPr>
          <a:xfrm>
            <a:off x="1547053" y="1956519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=20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1B2CEBB-1998-3CD2-468C-A0B3B292EDA4}"/>
              </a:ext>
            </a:extLst>
          </p:cNvPr>
          <p:cNvSpPr txBox="1"/>
          <p:nvPr/>
        </p:nvSpPr>
        <p:spPr>
          <a:xfrm>
            <a:off x="2262622" y="1670297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F9FCD29-F4A7-E1A1-02B7-7E059C392219}"/>
              </a:ext>
            </a:extLst>
          </p:cNvPr>
          <p:cNvSpPr txBox="1"/>
          <p:nvPr/>
        </p:nvSpPr>
        <p:spPr>
          <a:xfrm>
            <a:off x="608985" y="3745758"/>
            <a:ext cx="26599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Nonlinear optimization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59C2F71-C0B7-5805-406A-9555138E387A}"/>
              </a:ext>
            </a:extLst>
          </p:cNvPr>
          <p:cNvSpPr txBox="1"/>
          <p:nvPr/>
        </p:nvSpPr>
        <p:spPr>
          <a:xfrm>
            <a:off x="2417154" y="4277638"/>
            <a:ext cx="16646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Optimization: Least Squares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C922F4C-D6B5-69DA-A5EB-5E4C2DC2B674}"/>
              </a:ext>
            </a:extLst>
          </p:cNvPr>
          <p:cNvSpPr txBox="1"/>
          <p:nvPr/>
        </p:nvSpPr>
        <p:spPr>
          <a:xfrm>
            <a:off x="863894" y="4160716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Initial guess: Q’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868FBBB-825B-884B-A316-6F66CB635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659587" y="4405515"/>
            <a:ext cx="1458245" cy="114823"/>
          </a:xfrm>
          <a:prstGeom prst="rect">
            <a:avLst/>
          </a:prstGeom>
        </p:spPr>
      </p:pic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89629F86-0471-CF22-1E51-268D600CC433}"/>
              </a:ext>
            </a:extLst>
          </p:cNvPr>
          <p:cNvSpPr/>
          <p:nvPr/>
        </p:nvSpPr>
        <p:spPr>
          <a:xfrm>
            <a:off x="2171186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7A1A1FD-B834-0FCB-DC0D-AB56946164C1}"/>
              </a:ext>
            </a:extLst>
          </p:cNvPr>
          <p:cNvSpPr txBox="1"/>
          <p:nvPr/>
        </p:nvSpPr>
        <p:spPr>
          <a:xfrm>
            <a:off x="4186828" y="4242197"/>
            <a:ext cx="16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) 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45" name="Flecha curvada hacia abajo 44">
            <a:extLst>
              <a:ext uri="{FF2B5EF4-FFF2-40B4-BE49-F238E27FC236}">
                <a16:creationId xmlns:a16="http://schemas.microsoft.com/office/drawing/2014/main" id="{ED0CEC5A-C03A-DCEC-B301-F05E95326DE6}"/>
              </a:ext>
            </a:extLst>
          </p:cNvPr>
          <p:cNvSpPr/>
          <p:nvPr/>
        </p:nvSpPr>
        <p:spPr>
          <a:xfrm rot="10800000">
            <a:off x="2294828" y="4568720"/>
            <a:ext cx="1767770" cy="473667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77538BB-9096-8CD1-4A14-E5B066663401}"/>
              </a:ext>
            </a:extLst>
          </p:cNvPr>
          <p:cNvSpPr txBox="1"/>
          <p:nvPr/>
        </p:nvSpPr>
        <p:spPr>
          <a:xfrm>
            <a:off x="4334645" y="4078362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Residuals: </a:t>
            </a:r>
          </a:p>
        </p:txBody>
      </p: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BF8EDD4B-BBEA-0A11-4A0E-065F81D9919D}"/>
              </a:ext>
            </a:extLst>
          </p:cNvPr>
          <p:cNvSpPr/>
          <p:nvPr/>
        </p:nvSpPr>
        <p:spPr>
          <a:xfrm>
            <a:off x="4031692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76D004D-6849-C7CC-4476-E546040C7B4B}"/>
              </a:ext>
            </a:extLst>
          </p:cNvPr>
          <p:cNvSpPr txBox="1"/>
          <p:nvPr/>
        </p:nvSpPr>
        <p:spPr>
          <a:xfrm>
            <a:off x="2685082" y="5117452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 of Q’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956A977-7307-1ECC-FB7E-21C3D9D8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1843" y="5432655"/>
            <a:ext cx="1785977" cy="20579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229E7126-EA50-A8B8-C0D7-7C261AEDF6A6}"/>
              </a:ext>
            </a:extLst>
          </p:cNvPr>
          <p:cNvSpPr txBox="1"/>
          <p:nvPr/>
        </p:nvSpPr>
        <p:spPr>
          <a:xfrm>
            <a:off x="1854456" y="5720997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DF50BCC-0445-1A6F-0533-E15778A3E6F9}"/>
              </a:ext>
            </a:extLst>
          </p:cNvPr>
          <p:cNvSpPr txBox="1"/>
          <p:nvPr/>
        </p:nvSpPr>
        <p:spPr>
          <a:xfrm>
            <a:off x="1838536" y="5978754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/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1.34 pixels</a:t>
                </a: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/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0.067 pixels</a:t>
                </a: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blipFill>
                <a:blip r:embed="rId10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uadroTexto 52">
            <a:extLst>
              <a:ext uri="{FF2B5EF4-FFF2-40B4-BE49-F238E27FC236}">
                <a16:creationId xmlns:a16="http://schemas.microsoft.com/office/drawing/2014/main" id="{B3E1EC82-D609-6104-433B-51312673FAF0}"/>
              </a:ext>
            </a:extLst>
          </p:cNvPr>
          <p:cNvSpPr txBox="1"/>
          <p:nvPr/>
        </p:nvSpPr>
        <p:spPr>
          <a:xfrm>
            <a:off x="3935201" y="5388210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0.0021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3B37F6-48F2-87C5-9D24-7AEFBA6185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23" t="1528"/>
          <a:stretch/>
        </p:blipFill>
        <p:spPr>
          <a:xfrm>
            <a:off x="8764967" y="1238029"/>
            <a:ext cx="889787" cy="13693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B8D4779-D120-B480-3C13-773AF9F4E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61" y="1231040"/>
            <a:ext cx="900000" cy="1339535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8920F617-7B9C-340B-E077-A3C8B0519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0848" y="1226305"/>
            <a:ext cx="936841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/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~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20 images of 400x600</a:t>
                </a:r>
                <a:endParaRPr lang="en-GB" sz="1400" b="1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blipFill>
                <a:blip r:embed="rId14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>
            <a:extLst>
              <a:ext uri="{FF2B5EF4-FFF2-40B4-BE49-F238E27FC236}">
                <a16:creationId xmlns:a16="http://schemas.microsoft.com/office/drawing/2014/main" id="{24C23428-AF92-3D30-F7C3-B955284E88A5}"/>
              </a:ext>
            </a:extLst>
          </p:cNvPr>
          <p:cNvSpPr txBox="1"/>
          <p:nvPr/>
        </p:nvSpPr>
        <p:spPr>
          <a:xfrm>
            <a:off x="9205983" y="2588816"/>
            <a:ext cx="175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: 7x10 detected corners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5367B389-A3CF-5EAD-8696-68D9635604A2}"/>
              </a:ext>
            </a:extLst>
          </p:cNvPr>
          <p:cNvSpPr/>
          <p:nvPr/>
        </p:nvSpPr>
        <p:spPr>
          <a:xfrm rot="7225295">
            <a:off x="8574600" y="3376597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8D5C40EE-C136-58F2-F439-321C33FFFEE8}"/>
              </a:ext>
            </a:extLst>
          </p:cNvPr>
          <p:cNvSpPr/>
          <p:nvPr/>
        </p:nvSpPr>
        <p:spPr>
          <a:xfrm rot="5400000">
            <a:off x="9069080" y="999858"/>
            <a:ext cx="154997" cy="3984951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5142028-A8FB-F4CF-8007-D3C807B3B4CC}"/>
              </a:ext>
            </a:extLst>
          </p:cNvPr>
          <p:cNvSpPr txBox="1"/>
          <p:nvPr/>
        </p:nvSpPr>
        <p:spPr>
          <a:xfrm>
            <a:off x="8520777" y="3114722"/>
            <a:ext cx="12936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Camera Calibration</a:t>
            </a:r>
          </a:p>
        </p:txBody>
      </p:sp>
      <p:pic>
        <p:nvPicPr>
          <p:cNvPr id="23" name="Imagen 2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86025B-8FB3-12D8-8915-7721BD67007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426" t="2547" r="3726" b="2974"/>
          <a:stretch/>
        </p:blipFill>
        <p:spPr>
          <a:xfrm>
            <a:off x="6766157" y="1434536"/>
            <a:ext cx="1539346" cy="1350024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1F3958FF-FA61-7F45-A7D7-61C6739625D5}"/>
              </a:ext>
            </a:extLst>
          </p:cNvPr>
          <p:cNvSpPr txBox="1"/>
          <p:nvPr/>
        </p:nvSpPr>
        <p:spPr>
          <a:xfrm>
            <a:off x="6703836" y="12332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3D points Q 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94B0511-9474-D735-D03F-44C5B6A0DB1D}"/>
              </a:ext>
            </a:extLst>
          </p:cNvPr>
          <p:cNvSpPr txBox="1"/>
          <p:nvPr/>
        </p:nvSpPr>
        <p:spPr>
          <a:xfrm>
            <a:off x="8382747" y="1755865"/>
            <a:ext cx="27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7F96854-7F8A-6AEA-EDB5-EB8C2BB29DED}"/>
              </a:ext>
            </a:extLst>
          </p:cNvPr>
          <p:cNvGrpSpPr/>
          <p:nvPr/>
        </p:nvGrpSpPr>
        <p:grpSpPr>
          <a:xfrm>
            <a:off x="6633075" y="3710334"/>
            <a:ext cx="2344642" cy="448881"/>
            <a:chOff x="6718051" y="3666209"/>
            <a:chExt cx="2344642" cy="448881"/>
          </a:xfrm>
        </p:grpSpPr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8126E2B-5A8C-AD67-A084-611ECE1EF906}"/>
                </a:ext>
              </a:extLst>
            </p:cNvPr>
            <p:cNvSpPr txBox="1"/>
            <p:nvPr/>
          </p:nvSpPr>
          <p:spPr>
            <a:xfrm>
              <a:off x="6718051" y="3746553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  <p:pic>
          <p:nvPicPr>
            <p:cNvPr id="40" name="Imagen 3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09E49F7-BE9B-6E1F-D2A4-AC57521E5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28703" y="3666209"/>
              <a:ext cx="2033990" cy="448881"/>
            </a:xfrm>
            <a:prstGeom prst="rect">
              <a:avLst/>
            </a:prstGeom>
          </p:spPr>
        </p:pic>
      </p:grpSp>
      <p:pic>
        <p:nvPicPr>
          <p:cNvPr id="66" name="Imagen 6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A531C2C-0D67-62B3-9A04-AF9E42EFCD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7273" y="4345991"/>
            <a:ext cx="1261572" cy="1810391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0F3EE4A0-FB3B-0A4A-7F93-35F269A9A7BD}"/>
              </a:ext>
            </a:extLst>
          </p:cNvPr>
          <p:cNvSpPr txBox="1"/>
          <p:nvPr/>
        </p:nvSpPr>
        <p:spPr>
          <a:xfrm>
            <a:off x="9205983" y="3649316"/>
            <a:ext cx="124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R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| t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matrices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6D5EDE3-899E-CA52-5886-EAC6A8BBE614}"/>
              </a:ext>
            </a:extLst>
          </p:cNvPr>
          <p:cNvSpPr txBox="1"/>
          <p:nvPr/>
        </p:nvSpPr>
        <p:spPr>
          <a:xfrm>
            <a:off x="10047922" y="4151409"/>
            <a:ext cx="64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</a:p>
        </p:txBody>
      </p:sp>
      <p:sp>
        <p:nvSpPr>
          <p:cNvPr id="71" name="Flecha derecha 70">
            <a:extLst>
              <a:ext uri="{FF2B5EF4-FFF2-40B4-BE49-F238E27FC236}">
                <a16:creationId xmlns:a16="http://schemas.microsoft.com/office/drawing/2014/main" id="{CCD89C19-D388-8FB3-AD5A-A667878E67E9}"/>
              </a:ext>
            </a:extLst>
          </p:cNvPr>
          <p:cNvSpPr/>
          <p:nvPr/>
        </p:nvSpPr>
        <p:spPr>
          <a:xfrm rot="5400000">
            <a:off x="9564839" y="3955512"/>
            <a:ext cx="195933" cy="1670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9ADAB28-99C3-3270-C341-524E6EB258C2}"/>
              </a:ext>
            </a:extLst>
          </p:cNvPr>
          <p:cNvSpPr txBox="1"/>
          <p:nvPr/>
        </p:nvSpPr>
        <p:spPr>
          <a:xfrm>
            <a:off x="9388336" y="4158254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reprojection: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5902BF7-2E20-4500-AB13-66818C0E2661}"/>
              </a:ext>
            </a:extLst>
          </p:cNvPr>
          <p:cNvSpPr txBox="1"/>
          <p:nvPr/>
        </p:nvSpPr>
        <p:spPr>
          <a:xfrm>
            <a:off x="9388336" y="4400407"/>
            <a:ext cx="199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 error: ||q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– 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ji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75" name="Imagen 7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13DE2161-D1D9-38C4-2B20-EA3435534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2350" y="4740826"/>
            <a:ext cx="1174820" cy="168758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AA2028E2-73D4-02D1-EC79-1B841F749AF7}"/>
              </a:ext>
            </a:extLst>
          </p:cNvPr>
          <p:cNvSpPr txBox="1"/>
          <p:nvPr/>
        </p:nvSpPr>
        <p:spPr>
          <a:xfrm>
            <a:off x="10558937" y="6111399"/>
            <a:ext cx="56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atin typeface="Cordia New" panose="020B0304020202020204" pitchFamily="34" charset="-34"/>
                <a:cs typeface="Cordia New" panose="020B0304020202020204" pitchFamily="34" charset="-34"/>
              </a:rPr>
              <a:t>img 11</a:t>
            </a:r>
            <a:endParaRPr lang="en-GB" sz="1400" b="1" i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/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r.error </a:t>
                </a:r>
                <a14:m>
                  <m:oMath xmlns:m="http://schemas.openxmlformats.org/officeDocument/2006/math">
                    <m:r>
                      <a:rPr lang="en-GB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5.77  </a:t>
                </a:r>
              </a:p>
            </p:txBody>
          </p:sp>
        </mc:Choice>
        <mc:Fallback xmlns="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blipFill>
                <a:blip r:embed="rId19"/>
                <a:stretch>
                  <a:fillRect l="-2439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curvado 79">
            <a:extLst>
              <a:ext uri="{FF2B5EF4-FFF2-40B4-BE49-F238E27FC236}">
                <a16:creationId xmlns:a16="http://schemas.microsoft.com/office/drawing/2014/main" id="{9DE435D9-9181-A7A7-40D3-748639FEE7F8}"/>
              </a:ext>
            </a:extLst>
          </p:cNvPr>
          <p:cNvCxnSpPr>
            <a:cxnSpLocks/>
          </p:cNvCxnSpPr>
          <p:nvPr/>
        </p:nvCxnSpPr>
        <p:spPr>
          <a:xfrm rot="5400000">
            <a:off x="7605407" y="4093838"/>
            <a:ext cx="1255579" cy="1059117"/>
          </a:xfrm>
          <a:prstGeom prst="curvedConnector3">
            <a:avLst>
              <a:gd name="adj1" fmla="val 50000"/>
            </a:avLst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A74793AF-A67B-47EC-D094-7D5A31D1E645}"/>
              </a:ext>
            </a:extLst>
          </p:cNvPr>
          <p:cNvSpPr/>
          <p:nvPr/>
        </p:nvSpPr>
        <p:spPr>
          <a:xfrm>
            <a:off x="8218845" y="3709949"/>
            <a:ext cx="653293" cy="322273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/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11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 , </m:t>
                          </m:r>
                          <m:r>
                            <a:rPr lang="en-GB" sz="11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432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7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6.Simple Features: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extraction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Harris corner detector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Canny edge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76439CD-9FB3-1C35-6E1F-1011D8D8BFB6}"/>
              </a:ext>
            </a:extLst>
          </p:cNvPr>
          <p:cNvGrpSpPr/>
          <p:nvPr/>
        </p:nvGrpSpPr>
        <p:grpSpPr>
          <a:xfrm>
            <a:off x="2009830" y="1639748"/>
            <a:ext cx="1593759" cy="1095473"/>
            <a:chOff x="2364594" y="872474"/>
            <a:chExt cx="2035432" cy="1701015"/>
          </a:xfrm>
        </p:grpSpPr>
        <p:pic>
          <p:nvPicPr>
            <p:cNvPr id="15" name="Imagen 14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9CEEA6F4-8F8E-612C-2874-C1170066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4594" y="1233652"/>
              <a:ext cx="2035432" cy="1339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/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𝜎</m:t>
                      </m:r>
                    </m:oMath>
                  </a14:m>
                  <a:r>
                    <a:rPr lang="en-GB" sz="14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= 5</a:t>
                  </a:r>
                </a:p>
              </p:txBody>
            </p:sp>
          </mc:Choice>
          <mc:Fallback xmlns="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250" b="-8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631184" y="1354903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Gaussian Smoothing:</a:t>
            </a:r>
          </a:p>
        </p:txBody>
      </p:sp>
      <p:pic>
        <p:nvPicPr>
          <p:cNvPr id="22" name="Imagen 21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7026F7F1-E793-2E4B-7B6E-84570E0E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880"/>
          <a:stretch/>
        </p:blipFill>
        <p:spPr>
          <a:xfrm>
            <a:off x="690115" y="1615981"/>
            <a:ext cx="1113972" cy="1257043"/>
          </a:xfrm>
          <a:prstGeom prst="rect">
            <a:avLst/>
          </a:prstGeom>
        </p:spPr>
      </p:pic>
      <p:pic>
        <p:nvPicPr>
          <p:cNvPr id="43" name="Imagen 4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0229C88-13AB-FF7A-4D2F-A23AA0E7AA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22" r="51010"/>
          <a:stretch/>
        </p:blipFill>
        <p:spPr>
          <a:xfrm>
            <a:off x="4945437" y="2017510"/>
            <a:ext cx="809670" cy="989622"/>
          </a:xfrm>
          <a:prstGeom prst="rect">
            <a:avLst/>
          </a:prstGeom>
        </p:spPr>
      </p:pic>
      <p:sp>
        <p:nvSpPr>
          <p:cNvPr id="44" name="Flecha derecha 43">
            <a:extLst>
              <a:ext uri="{FF2B5EF4-FFF2-40B4-BE49-F238E27FC236}">
                <a16:creationId xmlns:a16="http://schemas.microsoft.com/office/drawing/2014/main" id="{67599CC2-9957-199B-C2D4-28CBC2D642FF}"/>
              </a:ext>
            </a:extLst>
          </p:cNvPr>
          <p:cNvSpPr/>
          <p:nvPr/>
        </p:nvSpPr>
        <p:spPr>
          <a:xfrm>
            <a:off x="1709375" y="2141430"/>
            <a:ext cx="281423" cy="2061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Imagen 4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0B30304-0FD3-95F3-5459-52629401C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26" t="-1326" r="26106" b="1326"/>
          <a:stretch/>
        </p:blipFill>
        <p:spPr>
          <a:xfrm>
            <a:off x="4134887" y="2009197"/>
            <a:ext cx="809670" cy="989622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50CE6B1-1048-A5B1-4EF9-CEBFFACF9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06" t="-275" r="274" b="275"/>
          <a:stretch/>
        </p:blipFill>
        <p:spPr>
          <a:xfrm>
            <a:off x="4067993" y="810444"/>
            <a:ext cx="1113972" cy="1257043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0592467-AEA1-B79F-3B9B-4A055FC64963}"/>
              </a:ext>
            </a:extLst>
          </p:cNvPr>
          <p:cNvCxnSpPr>
            <a:endCxn id="46" idx="1"/>
          </p:cNvCxnSpPr>
          <p:nvPr/>
        </p:nvCxnSpPr>
        <p:spPr>
          <a:xfrm flipV="1">
            <a:off x="3127402" y="1438966"/>
            <a:ext cx="940591" cy="70246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4F11C4DA-CE95-815A-4DB3-30C251AE71BA}"/>
              </a:ext>
            </a:extLst>
          </p:cNvPr>
          <p:cNvCxnSpPr>
            <a:cxnSpLocks/>
          </p:cNvCxnSpPr>
          <p:nvPr/>
        </p:nvCxnSpPr>
        <p:spPr>
          <a:xfrm>
            <a:off x="3534655" y="2595733"/>
            <a:ext cx="461911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/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g)</a:t>
                </a:r>
                <a:r>
                  <a:rPr lang="en-GB" sz="1050" dirty="0">
                    <a:solidFill>
                      <a:srgbClr val="0070C0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05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</a:t>
                </a:r>
                <a:r>
                  <a:rPr lang="en-GB" sz="1200" baseline="300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/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x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/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y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200" baseline="30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uadroTexto 57">
            <a:extLst>
              <a:ext uri="{FF2B5EF4-FFF2-40B4-BE49-F238E27FC236}">
                <a16:creationId xmlns:a16="http://schemas.microsoft.com/office/drawing/2014/main" id="{7186DF56-EB47-F0FD-D55F-94637FDF899B}"/>
              </a:ext>
            </a:extLst>
          </p:cNvPr>
          <p:cNvSpPr txBox="1"/>
          <p:nvPr/>
        </p:nvSpPr>
        <p:spPr>
          <a:xfrm>
            <a:off x="631184" y="31297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Smoothing: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/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blipFill>
                <a:blip r:embed="rId10"/>
                <a:stretch>
                  <a:fillRect t="-3030" b="-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DAD776-18DF-7F67-38FE-A4A901B4BA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840" y="3540562"/>
            <a:ext cx="1247233" cy="122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39873-FDA1-3BF3-579A-03D1EFA0D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5504" y="3546025"/>
            <a:ext cx="1250833" cy="1250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26F758-74AE-3A2F-B9D0-9D1BFD487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42" y="5212316"/>
            <a:ext cx="1262570" cy="1250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9F4E7-E493-028F-0AB8-C25A3F4DE6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3671" y="3546025"/>
            <a:ext cx="1293285" cy="12484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CDC17-3220-6E0A-BF8B-32E045F413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025" y="5197915"/>
            <a:ext cx="1297479" cy="126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/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𝜀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blipFill>
                <a:blip r:embed="rId16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ector recto de flecha 48">
            <a:extLst>
              <a:ext uri="{FF2B5EF4-FFF2-40B4-BE49-F238E27FC236}">
                <a16:creationId xmlns:a16="http://schemas.microsoft.com/office/drawing/2014/main" id="{D478FA45-221D-94B5-3EA7-1EE6823B91D9}"/>
              </a:ext>
            </a:extLst>
          </p:cNvPr>
          <p:cNvCxnSpPr>
            <a:cxnSpLocks/>
          </p:cNvCxnSpPr>
          <p:nvPr/>
        </p:nvCxnSpPr>
        <p:spPr>
          <a:xfrm>
            <a:off x="2175969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48">
            <a:extLst>
              <a:ext uri="{FF2B5EF4-FFF2-40B4-BE49-F238E27FC236}">
                <a16:creationId xmlns:a16="http://schemas.microsoft.com/office/drawing/2014/main" id="{2CB90AB5-3ED6-AB99-8411-6B47037D8A66}"/>
              </a:ext>
            </a:extLst>
          </p:cNvPr>
          <p:cNvCxnSpPr>
            <a:cxnSpLocks/>
          </p:cNvCxnSpPr>
          <p:nvPr/>
        </p:nvCxnSpPr>
        <p:spPr>
          <a:xfrm>
            <a:off x="4069531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48">
            <a:extLst>
              <a:ext uri="{FF2B5EF4-FFF2-40B4-BE49-F238E27FC236}">
                <a16:creationId xmlns:a16="http://schemas.microsoft.com/office/drawing/2014/main" id="{60DAFC0E-7DF0-FB75-CB71-957D9536C563}"/>
              </a:ext>
            </a:extLst>
          </p:cNvPr>
          <p:cNvCxnSpPr>
            <a:cxnSpLocks/>
          </p:cNvCxnSpPr>
          <p:nvPr/>
        </p:nvCxnSpPr>
        <p:spPr>
          <a:xfrm>
            <a:off x="2932724" y="5835412"/>
            <a:ext cx="67086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37">
            <a:extLst>
              <a:ext uri="{FF2B5EF4-FFF2-40B4-BE49-F238E27FC236}">
                <a16:creationId xmlns:a16="http://schemas.microsoft.com/office/drawing/2014/main" id="{E3B29DBD-E15B-BB48-F7ED-42B77FE530F4}"/>
              </a:ext>
            </a:extLst>
          </p:cNvPr>
          <p:cNvSpPr txBox="1"/>
          <p:nvPr/>
        </p:nvSpPr>
        <p:spPr>
          <a:xfrm>
            <a:off x="2759890" y="5568736"/>
            <a:ext cx="10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Non-Maximum suppression 4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513A30D-B700-D358-D475-0DD2571D50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3806" y="1226357"/>
            <a:ext cx="1263433" cy="12634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7A9674-8ECC-1124-48A2-4B7D32AE67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2170" y="1221248"/>
            <a:ext cx="1281788" cy="127365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DD11A54-8E80-CE80-2864-15A51C80C4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602" y="1996247"/>
            <a:ext cx="1505170" cy="98708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589829F-F8F2-7D26-6C7E-BB92850E8C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4375" y="3373215"/>
            <a:ext cx="1959379" cy="315949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18F3D00-C771-73E0-8196-A1A1946AC1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89891" y="3373214"/>
            <a:ext cx="1974067" cy="3159499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4A81761-9580-2A0B-8CCB-16675F5C78DD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>
          <a:xfrm rot="5400000">
            <a:off x="2831214" y="3411245"/>
            <a:ext cx="1035912" cy="3802289"/>
          </a:xfrm>
          <a:prstGeom prst="bentConnector4">
            <a:avLst>
              <a:gd name="adj1" fmla="val 19475"/>
              <a:gd name="adj2" fmla="val 1060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27A7D8E-40A1-3C39-7BC5-7DF5B020E529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rot="5400000">
            <a:off x="8200685" y="2466713"/>
            <a:ext cx="389882" cy="1423122"/>
          </a:xfrm>
          <a:prstGeom prst="bentConnector3">
            <a:avLst>
              <a:gd name="adj1" fmla="val 441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7A1C7759-2B4B-7F7A-D7C0-44CA58F65B6D}"/>
              </a:ext>
            </a:extLst>
          </p:cNvPr>
          <p:cNvCxnSpPr>
            <a:cxnSpLocks/>
            <a:stCxn id="63" idx="3"/>
            <a:endCxn id="74" idx="0"/>
          </p:cNvCxnSpPr>
          <p:nvPr/>
        </p:nvCxnSpPr>
        <p:spPr>
          <a:xfrm>
            <a:off x="8077239" y="1858074"/>
            <a:ext cx="1029948" cy="13817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7591BAC-9F45-2B89-2BC9-78A80B09F1DA}"/>
              </a:ext>
            </a:extLst>
          </p:cNvPr>
          <p:cNvCxnSpPr>
            <a:cxnSpLocks/>
            <a:stCxn id="68" idx="1"/>
            <a:endCxn id="74" idx="0"/>
          </p:cNvCxnSpPr>
          <p:nvPr/>
        </p:nvCxnSpPr>
        <p:spPr>
          <a:xfrm rot="10800000" flipV="1">
            <a:off x="9107188" y="1858073"/>
            <a:ext cx="1074983" cy="1381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2A76FF8-ED0E-DD2B-21F5-562F68E5EAF4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 rot="16200000" flipH="1">
            <a:off x="9597116" y="2493404"/>
            <a:ext cx="389881" cy="1369738"/>
          </a:xfrm>
          <a:prstGeom prst="bentConnector3">
            <a:avLst>
              <a:gd name="adj1" fmla="val 44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61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7.Robust Model Fitting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11174664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RANSAC vs RSME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3225494" y="780709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Points – Line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D2E84-859F-E112-48B2-EBE0C5010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693" y="2837009"/>
            <a:ext cx="1509076" cy="1482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FA78D-0DEA-8DCC-3C91-27F4D7295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312" y="2824783"/>
            <a:ext cx="1545493" cy="1503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DC2E72-33D4-35F7-2EF0-D76AB50F3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716" y="1142471"/>
            <a:ext cx="1532447" cy="1503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02393-C109-B66A-9690-89BB3AAFA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320" y="1142470"/>
            <a:ext cx="1532449" cy="1503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B72D7-4788-9BD9-8EB2-7BA1C4011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22" y="2960559"/>
            <a:ext cx="1869693" cy="1818018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55A2932-337D-2BE9-791F-AA96C55E67D8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2458215" y="3578129"/>
            <a:ext cx="638478" cy="291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CuadroTexto 41">
            <a:extLst>
              <a:ext uri="{FF2B5EF4-FFF2-40B4-BE49-F238E27FC236}">
                <a16:creationId xmlns:a16="http://schemas.microsoft.com/office/drawing/2014/main" id="{408112CE-EB2F-34F5-6242-5A3F28730B58}"/>
              </a:ext>
            </a:extLst>
          </p:cNvPr>
          <p:cNvSpPr txBox="1"/>
          <p:nvPr/>
        </p:nvSpPr>
        <p:spPr>
          <a:xfrm>
            <a:off x="5733008" y="765987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Nº of Inliers given </a:t>
            </a:r>
            <a:r>
              <a:rPr lang="en-GB" sz="1400" u="sng" dirty="0">
                <a:solidFill>
                  <a:schemeClr val="accent2"/>
                </a:solidFill>
                <a:latin typeface="MaplePi" panose="02000500070000020004" pitchFamily="2" charset="0"/>
                <a:cs typeface="Cordia New" panose="020B0304020202020204" pitchFamily="34" charset="-34"/>
              </a:rPr>
              <a:t>t</a:t>
            </a:r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AB14B21-2219-7945-7DC5-176A51B7DE8D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4605769" y="1894120"/>
            <a:ext cx="976947" cy="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7F2C02A-57D7-8A30-F1DC-A7629D72507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605769" y="3576445"/>
            <a:ext cx="984543" cy="1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B8CD46A-9E13-72FE-BE9F-7033E997D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423" y="1051656"/>
            <a:ext cx="3306572" cy="3384000"/>
          </a:xfrm>
          <a:prstGeom prst="rect">
            <a:avLst/>
          </a:prstGeom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9B038B9-4403-0BD5-8397-5B7F81FED40A}"/>
              </a:ext>
            </a:extLst>
          </p:cNvPr>
          <p:cNvCxnSpPr>
            <a:cxnSpLocks/>
            <a:stCxn id="18" idx="3"/>
            <a:endCxn id="104" idx="1"/>
          </p:cNvCxnSpPr>
          <p:nvPr/>
        </p:nvCxnSpPr>
        <p:spPr>
          <a:xfrm>
            <a:off x="7115163" y="1894120"/>
            <a:ext cx="943260" cy="8495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2AA52F28-0C78-ACDE-1143-FDF92CFEFF2A}"/>
              </a:ext>
            </a:extLst>
          </p:cNvPr>
          <p:cNvCxnSpPr>
            <a:cxnSpLocks/>
            <a:stCxn id="13" idx="3"/>
            <a:endCxn id="104" idx="1"/>
          </p:cNvCxnSpPr>
          <p:nvPr/>
        </p:nvCxnSpPr>
        <p:spPr>
          <a:xfrm flipV="1">
            <a:off x="7135805" y="2743656"/>
            <a:ext cx="922618" cy="832789"/>
          </a:xfrm>
          <a:prstGeom prst="bentConnector3">
            <a:avLst>
              <a:gd name="adj1" fmla="val 4889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CuadroTexto 41">
            <a:extLst>
              <a:ext uri="{FF2B5EF4-FFF2-40B4-BE49-F238E27FC236}">
                <a16:creationId xmlns:a16="http://schemas.microsoft.com/office/drawing/2014/main" id="{56995A7A-0BC2-6248-A2FC-DC27C455926B}"/>
              </a:ext>
            </a:extLst>
          </p:cNvPr>
          <p:cNvSpPr txBox="1"/>
          <p:nvPr/>
        </p:nvSpPr>
        <p:spPr>
          <a:xfrm>
            <a:off x="8139898" y="1646138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nº iterations </a:t>
            </a:r>
          </a:p>
        </p:txBody>
      </p:sp>
      <p:sp>
        <p:nvSpPr>
          <p:cNvPr id="138" name="CuadroTexto 41">
            <a:extLst>
              <a:ext uri="{FF2B5EF4-FFF2-40B4-BE49-F238E27FC236}">
                <a16:creationId xmlns:a16="http://schemas.microsoft.com/office/drawing/2014/main" id="{F2862222-A86B-DEF4-8213-1316040B89FB}"/>
              </a:ext>
            </a:extLst>
          </p:cNvPr>
          <p:cNvSpPr txBox="1"/>
          <p:nvPr/>
        </p:nvSpPr>
        <p:spPr>
          <a:xfrm>
            <a:off x="2072365" y="52409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Fit A Line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9A1AA30C-F75F-8111-18CF-6EC61D378F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0"/>
          <a:stretch/>
        </p:blipFill>
        <p:spPr>
          <a:xfrm>
            <a:off x="4036492" y="4483400"/>
            <a:ext cx="2115499" cy="2048840"/>
          </a:xfrm>
          <a:prstGeom prst="rect">
            <a:avLst/>
          </a:prstGeom>
        </p:spPr>
      </p:pic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DD2785DD-7254-BD18-A859-C7CABB5CB334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2458215" y="1894140"/>
            <a:ext cx="615105" cy="1975428"/>
          </a:xfrm>
          <a:prstGeom prst="bentConnector3">
            <a:avLst>
              <a:gd name="adj1" fmla="val 5198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4E67D881-DFC1-F557-1D45-E45CCC85AD73}"/>
              </a:ext>
            </a:extLst>
          </p:cNvPr>
          <p:cNvCxnSpPr>
            <a:cxnSpLocks/>
            <a:stCxn id="3" idx="2"/>
            <a:endCxn id="154" idx="1"/>
          </p:cNvCxnSpPr>
          <p:nvPr/>
        </p:nvCxnSpPr>
        <p:spPr>
          <a:xfrm rot="16200000" flipH="1">
            <a:off x="2415309" y="3886636"/>
            <a:ext cx="729243" cy="251312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A1D510F-A549-03CA-B7D8-39D62FE40E0D}"/>
              </a:ext>
            </a:extLst>
          </p:cNvPr>
          <p:cNvCxnSpPr>
            <a:cxnSpLocks noChangeAspect="1"/>
          </p:cNvCxnSpPr>
          <p:nvPr/>
        </p:nvCxnSpPr>
        <p:spPr>
          <a:xfrm>
            <a:off x="5564695" y="5374005"/>
            <a:ext cx="25617" cy="415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78C32E-5C21-1B62-44E2-BB3D330FD39D}"/>
              </a:ext>
            </a:extLst>
          </p:cNvPr>
          <p:cNvCxnSpPr>
            <a:cxnSpLocks noChangeAspect="1"/>
          </p:cNvCxnSpPr>
          <p:nvPr/>
        </p:nvCxnSpPr>
        <p:spPr>
          <a:xfrm>
            <a:off x="5008309" y="5079769"/>
            <a:ext cx="306641" cy="49768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A08669C-4FB7-4AC1-C3C4-6C3B6D3332A2}"/>
              </a:ext>
            </a:extLst>
          </p:cNvPr>
          <p:cNvCxnSpPr>
            <a:cxnSpLocks noChangeAspect="1"/>
          </p:cNvCxnSpPr>
          <p:nvPr/>
        </p:nvCxnSpPr>
        <p:spPr>
          <a:xfrm>
            <a:off x="5537937" y="5465445"/>
            <a:ext cx="217037" cy="35225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A6BDD9F-98D8-B39B-EB4E-409AE912559A}"/>
              </a:ext>
            </a:extLst>
          </p:cNvPr>
          <p:cNvCxnSpPr>
            <a:cxnSpLocks noChangeAspect="1"/>
          </p:cNvCxnSpPr>
          <p:nvPr/>
        </p:nvCxnSpPr>
        <p:spPr>
          <a:xfrm>
            <a:off x="5140920" y="5630735"/>
            <a:ext cx="30357" cy="4927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20CE6ABC-95E7-66D5-DDFA-A83D3C0EDA61}"/>
              </a:ext>
            </a:extLst>
          </p:cNvPr>
          <p:cNvCxnSpPr>
            <a:cxnSpLocks noChangeAspect="1"/>
          </p:cNvCxnSpPr>
          <p:nvPr/>
        </p:nvCxnSpPr>
        <p:spPr>
          <a:xfrm>
            <a:off x="4982124" y="5805590"/>
            <a:ext cx="309355" cy="502091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3BB7C2E-177F-332A-6E66-4B0909124F7D}"/>
              </a:ext>
            </a:extLst>
          </p:cNvPr>
          <p:cNvCxnSpPr>
            <a:cxnSpLocks noChangeAspect="1"/>
          </p:cNvCxnSpPr>
          <p:nvPr/>
        </p:nvCxnSpPr>
        <p:spPr>
          <a:xfrm>
            <a:off x="4763137" y="5941695"/>
            <a:ext cx="24077" cy="39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7630C97A-D4E4-C5B4-DE11-A804C385AF9C}"/>
              </a:ext>
            </a:extLst>
          </p:cNvPr>
          <p:cNvCxnSpPr>
            <a:cxnSpLocks noChangeAspect="1"/>
          </p:cNvCxnSpPr>
          <p:nvPr/>
        </p:nvCxnSpPr>
        <p:spPr>
          <a:xfrm>
            <a:off x="5047579" y="5755005"/>
            <a:ext cx="25436" cy="4128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E7C7F0A-CDEB-DA07-EA8C-FFC6F50FB5EA}"/>
              </a:ext>
            </a:extLst>
          </p:cNvPr>
          <p:cNvCxnSpPr>
            <a:cxnSpLocks noChangeAspect="1"/>
          </p:cNvCxnSpPr>
          <p:nvPr/>
        </p:nvCxnSpPr>
        <p:spPr>
          <a:xfrm>
            <a:off x="4171559" y="6301740"/>
            <a:ext cx="36586" cy="593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65193687-D61F-0580-E8A4-DDDA1ED420CF}"/>
              </a:ext>
            </a:extLst>
          </p:cNvPr>
          <p:cNvCxnSpPr>
            <a:cxnSpLocks noChangeAspect="1"/>
          </p:cNvCxnSpPr>
          <p:nvPr/>
        </p:nvCxnSpPr>
        <p:spPr>
          <a:xfrm>
            <a:off x="4227568" y="6257385"/>
            <a:ext cx="27329" cy="4435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F9CB75A-4E2C-12B6-DDDE-5A3312DF7C09}"/>
              </a:ext>
            </a:extLst>
          </p:cNvPr>
          <p:cNvCxnSpPr>
            <a:cxnSpLocks noChangeAspect="1"/>
          </p:cNvCxnSpPr>
          <p:nvPr/>
        </p:nvCxnSpPr>
        <p:spPr>
          <a:xfrm>
            <a:off x="4891914" y="5848295"/>
            <a:ext cx="62991" cy="102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13E0E7F-8C2E-BD9C-4B8F-2D5A2E0B4525}"/>
              </a:ext>
            </a:extLst>
          </p:cNvPr>
          <p:cNvCxnSpPr>
            <a:cxnSpLocks noChangeAspect="1"/>
          </p:cNvCxnSpPr>
          <p:nvPr/>
        </p:nvCxnSpPr>
        <p:spPr>
          <a:xfrm>
            <a:off x="5537937" y="4602545"/>
            <a:ext cx="379641" cy="61616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83B4809D-CC90-A55B-A91D-2F247C9077F7}"/>
              </a:ext>
            </a:extLst>
          </p:cNvPr>
          <p:cNvCxnSpPr>
            <a:cxnSpLocks/>
            <a:stCxn id="154" idx="3"/>
            <a:endCxn id="104" idx="2"/>
          </p:cNvCxnSpPr>
          <p:nvPr/>
        </p:nvCxnSpPr>
        <p:spPr>
          <a:xfrm flipV="1">
            <a:off x="6151991" y="4435656"/>
            <a:ext cx="3559718" cy="107216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CuadroTexto 41">
            <a:extLst>
              <a:ext uri="{FF2B5EF4-FFF2-40B4-BE49-F238E27FC236}">
                <a16:creationId xmlns:a16="http://schemas.microsoft.com/office/drawing/2014/main" id="{5E487AEC-D05C-6F8A-60CD-AEECC7A55F40}"/>
              </a:ext>
            </a:extLst>
          </p:cNvPr>
          <p:cNvSpPr txBox="1"/>
          <p:nvPr/>
        </p:nvSpPr>
        <p:spPr>
          <a:xfrm rot="16200000">
            <a:off x="2318565" y="2648391"/>
            <a:ext cx="67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RANSAC</a:t>
            </a:r>
          </a:p>
        </p:txBody>
      </p:sp>
      <p:sp>
        <p:nvSpPr>
          <p:cNvPr id="227" name="CuadroTexto 41">
            <a:extLst>
              <a:ext uri="{FF2B5EF4-FFF2-40B4-BE49-F238E27FC236}">
                <a16:creationId xmlns:a16="http://schemas.microsoft.com/office/drawing/2014/main" id="{DEAE73A4-89EE-6228-979F-2C845D0D0DE6}"/>
              </a:ext>
            </a:extLst>
          </p:cNvPr>
          <p:cNvSpPr txBox="1"/>
          <p:nvPr/>
        </p:nvSpPr>
        <p:spPr>
          <a:xfrm>
            <a:off x="7080556" y="520241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Minimize RMSE (PCA)</a:t>
            </a:r>
          </a:p>
        </p:txBody>
      </p:sp>
      <p:sp>
        <p:nvSpPr>
          <p:cNvPr id="228" name="CuadroTexto 41">
            <a:extLst>
              <a:ext uri="{FF2B5EF4-FFF2-40B4-BE49-F238E27FC236}">
                <a16:creationId xmlns:a16="http://schemas.microsoft.com/office/drawing/2014/main" id="{35480385-0530-2F39-9C46-1F4BCF3A76C0}"/>
              </a:ext>
            </a:extLst>
          </p:cNvPr>
          <p:cNvSpPr txBox="1"/>
          <p:nvPr/>
        </p:nvSpPr>
        <p:spPr>
          <a:xfrm>
            <a:off x="8147000" y="1360004"/>
            <a:ext cx="224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Stopping Criteria: Fraction of inliers </a:t>
            </a:r>
          </a:p>
        </p:txBody>
      </p:sp>
    </p:spTree>
    <p:extLst>
      <p:ext uri="{BB962C8B-B14F-4D97-AF65-F5344CB8AC3E}">
        <p14:creationId xmlns:p14="http://schemas.microsoft.com/office/powerpoint/2010/main" val="279801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8.Blobs and SIFT features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Harris corner detector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Canny edge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631184" y="1354903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Gaussian Smoothing: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186DF56-EB47-F0FD-D55F-94637FDF899B}"/>
              </a:ext>
            </a:extLst>
          </p:cNvPr>
          <p:cNvSpPr txBox="1"/>
          <p:nvPr/>
        </p:nvSpPr>
        <p:spPr>
          <a:xfrm>
            <a:off x="631184" y="31297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Smoothing: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DF33-FB7B-FA33-DA56-6016475E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053" y="1837765"/>
            <a:ext cx="967467" cy="464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888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</TotalTime>
  <Words>577</Words>
  <Application>Microsoft Office PowerPoint</Application>
  <PresentationFormat>Widescreen</PresentationFormat>
  <Paragraphs>159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Cordia New</vt:lpstr>
      <vt:lpstr>MaplePi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Anna Rifé</dc:creator>
  <cp:lastModifiedBy>Alex Abades Grimes</cp:lastModifiedBy>
  <cp:revision>101</cp:revision>
  <dcterms:created xsi:type="dcterms:W3CDTF">2022-05-09T10:43:32Z</dcterms:created>
  <dcterms:modified xsi:type="dcterms:W3CDTF">2022-05-14T13:35:13Z</dcterms:modified>
</cp:coreProperties>
</file>